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67" r:id="rId4"/>
    <p:sldId id="288" r:id="rId5"/>
    <p:sldId id="289" r:id="rId6"/>
    <p:sldId id="291" r:id="rId7"/>
    <p:sldId id="292" r:id="rId8"/>
    <p:sldId id="293" r:id="rId9"/>
    <p:sldId id="294" r:id="rId10"/>
    <p:sldId id="296" r:id="rId11"/>
    <p:sldId id="297" r:id="rId12"/>
    <p:sldId id="298" r:id="rId13"/>
    <p:sldId id="261" r:id="rId14"/>
    <p:sldId id="263" r:id="rId15"/>
    <p:sldId id="306" r:id="rId16"/>
    <p:sldId id="302" r:id="rId17"/>
    <p:sldId id="262" r:id="rId18"/>
    <p:sldId id="268" r:id="rId19"/>
    <p:sldId id="269" r:id="rId20"/>
    <p:sldId id="305" r:id="rId21"/>
    <p:sldId id="270" r:id="rId22"/>
    <p:sldId id="271" r:id="rId23"/>
    <p:sldId id="272" r:id="rId24"/>
    <p:sldId id="274" r:id="rId25"/>
    <p:sldId id="273" r:id="rId26"/>
    <p:sldId id="276" r:id="rId27"/>
    <p:sldId id="278" r:id="rId28"/>
    <p:sldId id="279" r:id="rId29"/>
    <p:sldId id="280" r:id="rId30"/>
    <p:sldId id="282" r:id="rId31"/>
    <p:sldId id="281" r:id="rId32"/>
    <p:sldId id="277" r:id="rId33"/>
    <p:sldId id="283" r:id="rId34"/>
    <p:sldId id="284" r:id="rId35"/>
    <p:sldId id="285" r:id="rId36"/>
    <p:sldId id="286" r:id="rId37"/>
    <p:sldId id="287" r:id="rId38"/>
    <p:sldId id="342" r:id="rId39"/>
    <p:sldId id="343" r:id="rId40"/>
    <p:sldId id="300" r:id="rId41"/>
    <p:sldId id="307" r:id="rId42"/>
    <p:sldId id="308" r:id="rId43"/>
    <p:sldId id="309" r:id="rId44"/>
    <p:sldId id="310" r:id="rId45"/>
    <p:sldId id="260" r:id="rId46"/>
    <p:sldId id="312" r:id="rId47"/>
    <p:sldId id="311" r:id="rId48"/>
    <p:sldId id="313" r:id="rId49"/>
    <p:sldId id="315" r:id="rId50"/>
    <p:sldId id="316" r:id="rId51"/>
    <p:sldId id="317" r:id="rId52"/>
    <p:sldId id="320" r:id="rId53"/>
    <p:sldId id="319" r:id="rId54"/>
    <p:sldId id="318" r:id="rId55"/>
    <p:sldId id="299" r:id="rId56"/>
    <p:sldId id="340" r:id="rId57"/>
    <p:sldId id="321" r:id="rId58"/>
    <p:sldId id="303" r:id="rId59"/>
    <p:sldId id="354" r:id="rId60"/>
    <p:sldId id="345" r:id="rId61"/>
    <p:sldId id="322" r:id="rId62"/>
    <p:sldId id="323" r:id="rId63"/>
    <p:sldId id="324" r:id="rId64"/>
    <p:sldId id="325" r:id="rId65"/>
    <p:sldId id="326" r:id="rId66"/>
    <p:sldId id="327" r:id="rId67"/>
    <p:sldId id="346" r:id="rId68"/>
    <p:sldId id="328" r:id="rId69"/>
    <p:sldId id="331" r:id="rId70"/>
    <p:sldId id="332" r:id="rId71"/>
    <p:sldId id="330" r:id="rId72"/>
    <p:sldId id="329" r:id="rId73"/>
    <p:sldId id="333" r:id="rId74"/>
    <p:sldId id="347" r:id="rId75"/>
    <p:sldId id="334" r:id="rId76"/>
    <p:sldId id="335" r:id="rId77"/>
    <p:sldId id="336" r:id="rId78"/>
    <p:sldId id="337" r:id="rId79"/>
    <p:sldId id="338" r:id="rId80"/>
    <p:sldId id="339" r:id="rId81"/>
    <p:sldId id="341" r:id="rId82"/>
    <p:sldId id="350" r:id="rId83"/>
    <p:sldId id="348" r:id="rId84"/>
    <p:sldId id="352" r:id="rId85"/>
    <p:sldId id="351" r:id="rId86"/>
    <p:sldId id="265" r:id="rId87"/>
    <p:sldId id="290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l sch" initials="gs" lastIdx="1" clrIdx="0">
    <p:extLst>
      <p:ext uri="{19B8F6BF-5375-455C-9EA6-DF929625EA0E}">
        <p15:presenceInfo xmlns:p15="http://schemas.microsoft.com/office/powerpoint/2012/main" userId="c357e89cba0484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AB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4E670C-9130-42E6-8311-0F9298D62808}" v="1" dt="2020-07-01T11:22:33.8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4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commentAuthors" Target="commentAuthors.xml"/><Relationship Id="rId95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30T00:02:33.695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jpeg"/><Relationship Id="rId4" Type="http://schemas.openxmlformats.org/officeDocument/2006/relationships/image" Target="../media/image67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jpeg"/><Relationship Id="rId4" Type="http://schemas.openxmlformats.org/officeDocument/2006/relationships/image" Target="../media/image6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5C0274-BEFC-48DF-A94F-F4C5333FF04C}" type="doc">
      <dgm:prSet loTypeId="urn:microsoft.com/office/officeart/2005/8/layout/pyramid1" loCatId="pyramid" qsTypeId="urn:microsoft.com/office/officeart/2005/8/quickstyle/3d7" qsCatId="3D" csTypeId="urn:microsoft.com/office/officeart/2005/8/colors/colorful5" csCatId="colorful" phldr="1"/>
      <dgm:spPr/>
    </dgm:pt>
    <dgm:pt modelId="{A82BBC39-E2F1-49BC-9121-03503A54EB1E}">
      <dgm:prSet phldrT="[טקסט]" custT="1"/>
      <dgm:spPr/>
      <dgm:t>
        <a:bodyPr/>
        <a:lstStyle/>
        <a:p>
          <a:pPr rtl="1"/>
          <a:r>
            <a:rPr lang="he-IL" sz="2200" dirty="0"/>
            <a:t>תכנות </a:t>
          </a:r>
          <a:r>
            <a:rPr lang="he-IL" sz="2200" dirty="0" err="1"/>
            <a:t>בפייתון</a:t>
          </a:r>
          <a:endParaRPr lang="he-IL" sz="2200" dirty="0"/>
        </a:p>
      </dgm:t>
    </dgm:pt>
    <dgm:pt modelId="{1E9E96B4-104F-4687-9E12-556425A195ED}" type="parTrans" cxnId="{95F8C52D-B76D-447D-84AF-817AADF95387}">
      <dgm:prSet/>
      <dgm:spPr/>
      <dgm:t>
        <a:bodyPr/>
        <a:lstStyle/>
        <a:p>
          <a:pPr rtl="1"/>
          <a:endParaRPr lang="he-IL" sz="2200"/>
        </a:p>
      </dgm:t>
    </dgm:pt>
    <dgm:pt modelId="{0F20F507-2A17-41B7-8A6E-A8E782E0C2D1}" type="sibTrans" cxnId="{95F8C52D-B76D-447D-84AF-817AADF95387}">
      <dgm:prSet/>
      <dgm:spPr/>
      <dgm:t>
        <a:bodyPr/>
        <a:lstStyle/>
        <a:p>
          <a:pPr rtl="1"/>
          <a:endParaRPr lang="he-IL" sz="2200"/>
        </a:p>
      </dgm:t>
    </dgm:pt>
    <dgm:pt modelId="{60319B5E-C8CA-4564-8B28-D4FA51D70778}">
      <dgm:prSet phldrT="[טקסט]" custT="1"/>
      <dgm:spPr/>
      <dgm:t>
        <a:bodyPr/>
        <a:lstStyle/>
        <a:p>
          <a:pPr rtl="1"/>
          <a:r>
            <a:rPr lang="he-IL" sz="2200" dirty="0"/>
            <a:t>מידול סביבה בתוכנת </a:t>
          </a:r>
          <a:r>
            <a:rPr lang="en-US" sz="2200" dirty="0" err="1"/>
            <a:t>MuJoCo</a:t>
          </a:r>
          <a:endParaRPr lang="he-IL" sz="2200" dirty="0"/>
        </a:p>
      </dgm:t>
    </dgm:pt>
    <dgm:pt modelId="{3C3BDFDC-7547-4036-881A-DC2A635A9C1C}" type="parTrans" cxnId="{96BDD272-808F-454E-A240-F47C1A93A18B}">
      <dgm:prSet/>
      <dgm:spPr/>
      <dgm:t>
        <a:bodyPr/>
        <a:lstStyle/>
        <a:p>
          <a:pPr rtl="1"/>
          <a:endParaRPr lang="he-IL" sz="2200"/>
        </a:p>
      </dgm:t>
    </dgm:pt>
    <dgm:pt modelId="{FECCE736-F043-4CB3-9339-0E988F4D40F1}" type="sibTrans" cxnId="{96BDD272-808F-454E-A240-F47C1A93A18B}">
      <dgm:prSet/>
      <dgm:spPr/>
      <dgm:t>
        <a:bodyPr/>
        <a:lstStyle/>
        <a:p>
          <a:pPr rtl="1"/>
          <a:endParaRPr lang="he-IL" sz="2200"/>
        </a:p>
      </dgm:t>
    </dgm:pt>
    <dgm:pt modelId="{B5DBE1E3-D5FB-4747-B138-DAC238469E7B}">
      <dgm:prSet phldrT="[טקסט]" custT="1"/>
      <dgm:spPr/>
      <dgm:t>
        <a:bodyPr/>
        <a:lstStyle/>
        <a:p>
          <a:pPr rtl="1"/>
          <a:r>
            <a:rPr lang="he-IL" sz="2200" dirty="0"/>
            <a:t>הבנת עולם בקרת האימפדנס</a:t>
          </a:r>
        </a:p>
      </dgm:t>
    </dgm:pt>
    <dgm:pt modelId="{419DAD15-F652-4A99-8044-0595B45CAA70}" type="parTrans" cxnId="{CEBD30D9-2D2B-48C4-AC13-47321A82865C}">
      <dgm:prSet/>
      <dgm:spPr/>
      <dgm:t>
        <a:bodyPr/>
        <a:lstStyle/>
        <a:p>
          <a:pPr rtl="1"/>
          <a:endParaRPr lang="he-IL" sz="2200"/>
        </a:p>
      </dgm:t>
    </dgm:pt>
    <dgm:pt modelId="{A7CC71CD-826C-49DD-8993-8171946723DC}" type="sibTrans" cxnId="{CEBD30D9-2D2B-48C4-AC13-47321A82865C}">
      <dgm:prSet/>
      <dgm:spPr/>
      <dgm:t>
        <a:bodyPr/>
        <a:lstStyle/>
        <a:p>
          <a:pPr rtl="1"/>
          <a:endParaRPr lang="he-IL" sz="2200"/>
        </a:p>
      </dgm:t>
    </dgm:pt>
    <dgm:pt modelId="{7B9C0580-9ECC-414D-B6EE-4C21BEDB4A5F}">
      <dgm:prSet phldrT="[טקסט]" custT="1"/>
      <dgm:spPr/>
      <dgm:t>
        <a:bodyPr/>
        <a:lstStyle/>
        <a:p>
          <a:pPr rtl="1"/>
          <a:r>
            <a:rPr lang="he-IL" sz="2200" dirty="0"/>
            <a:t>שליטה ובקרה על רובוט דרך </a:t>
          </a:r>
          <a:r>
            <a:rPr lang="en-US" sz="2200" dirty="0" err="1"/>
            <a:t>MuJoCo-Py</a:t>
          </a:r>
          <a:endParaRPr lang="he-IL" sz="2200" dirty="0"/>
        </a:p>
      </dgm:t>
    </dgm:pt>
    <dgm:pt modelId="{E72AAAA4-CAF6-4F7F-9466-6E5738530B33}" type="parTrans" cxnId="{B17C57F3-C256-47A9-BCFE-AF0F1CD08E1C}">
      <dgm:prSet/>
      <dgm:spPr/>
      <dgm:t>
        <a:bodyPr/>
        <a:lstStyle/>
        <a:p>
          <a:pPr rtl="1"/>
          <a:endParaRPr lang="he-IL" sz="2200"/>
        </a:p>
      </dgm:t>
    </dgm:pt>
    <dgm:pt modelId="{68B44B35-2E9A-4E2C-BC2B-970158E545CF}" type="sibTrans" cxnId="{B17C57F3-C256-47A9-BCFE-AF0F1CD08E1C}">
      <dgm:prSet/>
      <dgm:spPr/>
      <dgm:t>
        <a:bodyPr/>
        <a:lstStyle/>
        <a:p>
          <a:pPr rtl="1"/>
          <a:endParaRPr lang="he-IL" sz="2200"/>
        </a:p>
      </dgm:t>
    </dgm:pt>
    <dgm:pt modelId="{9DECC031-8197-4ECC-8D71-37E60EC6494C}">
      <dgm:prSet phldrT="[טקסט]" custT="1"/>
      <dgm:spPr/>
      <dgm:t>
        <a:bodyPr/>
        <a:lstStyle/>
        <a:p>
          <a:pPr rtl="1"/>
          <a:r>
            <a:rPr lang="he-IL" sz="2200" dirty="0"/>
            <a:t>מימוש חוק </a:t>
          </a:r>
        </a:p>
        <a:p>
          <a:pPr rtl="1"/>
          <a:r>
            <a:rPr lang="he-IL" sz="2200" dirty="0"/>
            <a:t>בקרת אימפדנס</a:t>
          </a:r>
        </a:p>
      </dgm:t>
    </dgm:pt>
    <dgm:pt modelId="{4E38F129-0348-483A-AEA7-91A60FA62053}" type="parTrans" cxnId="{7CBB81D0-3810-4D19-898B-B1BADFADC2A1}">
      <dgm:prSet/>
      <dgm:spPr/>
      <dgm:t>
        <a:bodyPr/>
        <a:lstStyle/>
        <a:p>
          <a:pPr rtl="1"/>
          <a:endParaRPr lang="he-IL" sz="2200"/>
        </a:p>
      </dgm:t>
    </dgm:pt>
    <dgm:pt modelId="{880D2B03-2155-4E86-B758-E4125A8B538A}" type="sibTrans" cxnId="{7CBB81D0-3810-4D19-898B-B1BADFADC2A1}">
      <dgm:prSet/>
      <dgm:spPr/>
      <dgm:t>
        <a:bodyPr/>
        <a:lstStyle/>
        <a:p>
          <a:pPr rtl="1"/>
          <a:endParaRPr lang="he-IL" sz="2200"/>
        </a:p>
      </dgm:t>
    </dgm:pt>
    <dgm:pt modelId="{4C33F2FE-0C64-4013-B41B-7921D6DFCB86}" type="pres">
      <dgm:prSet presAssocID="{CD5C0274-BEFC-48DF-A94F-F4C5333FF04C}" presName="Name0" presStyleCnt="0">
        <dgm:presLayoutVars>
          <dgm:dir/>
          <dgm:animLvl val="lvl"/>
          <dgm:resizeHandles val="exact"/>
        </dgm:presLayoutVars>
      </dgm:prSet>
      <dgm:spPr/>
    </dgm:pt>
    <dgm:pt modelId="{1EF0E405-556F-4304-8BFC-D889D57611B7}" type="pres">
      <dgm:prSet presAssocID="{9DECC031-8197-4ECC-8D71-37E60EC6494C}" presName="Name8" presStyleCnt="0"/>
      <dgm:spPr/>
    </dgm:pt>
    <dgm:pt modelId="{1CAFB28D-0CE3-4F77-BFC9-88EFA5D114B7}" type="pres">
      <dgm:prSet presAssocID="{9DECC031-8197-4ECC-8D71-37E60EC6494C}" presName="level" presStyleLbl="node1" presStyleIdx="0" presStyleCnt="5" custScaleY="20543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E24AB3-A152-4AF9-AF14-C6F1A1D68D78}" type="pres">
      <dgm:prSet presAssocID="{9DECC031-8197-4ECC-8D71-37E60EC6494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E8ABF-000F-4E30-B08B-E8B7A0B28AFA}" type="pres">
      <dgm:prSet presAssocID="{7B9C0580-9ECC-414D-B6EE-4C21BEDB4A5F}" presName="Name8" presStyleCnt="0"/>
      <dgm:spPr/>
    </dgm:pt>
    <dgm:pt modelId="{256B273A-41D6-4CC8-A579-F1CE5F75C341}" type="pres">
      <dgm:prSet presAssocID="{7B9C0580-9ECC-414D-B6EE-4C21BEDB4A5F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CDB31C-1F99-48DC-81E1-398201933DFF}" type="pres">
      <dgm:prSet presAssocID="{7B9C0580-9ECC-414D-B6EE-4C21BEDB4A5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A336C0-E339-41D9-8BFC-54CF04749E8C}" type="pres">
      <dgm:prSet presAssocID="{A82BBC39-E2F1-49BC-9121-03503A54EB1E}" presName="Name8" presStyleCnt="0"/>
      <dgm:spPr/>
    </dgm:pt>
    <dgm:pt modelId="{1559FAEF-5886-4630-BCF1-C458D20B03BA}" type="pres">
      <dgm:prSet presAssocID="{A82BBC39-E2F1-49BC-9121-03503A54EB1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C33B95-834A-4252-B16F-FA77D543B277}" type="pres">
      <dgm:prSet presAssocID="{A82BBC39-E2F1-49BC-9121-03503A54EB1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E3A2DD-71B5-4C8B-81FB-731D1946BA3C}" type="pres">
      <dgm:prSet presAssocID="{60319B5E-C8CA-4564-8B28-D4FA51D70778}" presName="Name8" presStyleCnt="0"/>
      <dgm:spPr/>
    </dgm:pt>
    <dgm:pt modelId="{41B06754-D387-43B0-81F5-A47EEB42FCDE}" type="pres">
      <dgm:prSet presAssocID="{60319B5E-C8CA-4564-8B28-D4FA51D70778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0F3019-4E2D-4589-ABBC-05B8CCE30B03}" type="pres">
      <dgm:prSet presAssocID="{60319B5E-C8CA-4564-8B28-D4FA51D7077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80F175-DDAC-4981-BE41-1BA68704D516}" type="pres">
      <dgm:prSet presAssocID="{B5DBE1E3-D5FB-4747-B138-DAC238469E7B}" presName="Name8" presStyleCnt="0"/>
      <dgm:spPr/>
    </dgm:pt>
    <dgm:pt modelId="{89E33C9E-B6E3-4E50-A7E8-A4B88D7DE0CF}" type="pres">
      <dgm:prSet presAssocID="{B5DBE1E3-D5FB-4747-B138-DAC238469E7B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A9FC22-79AD-4E8C-98F6-6953CAAAC0D8}" type="pres">
      <dgm:prSet presAssocID="{B5DBE1E3-D5FB-4747-B138-DAC238469E7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BD30D9-2D2B-48C4-AC13-47321A82865C}" srcId="{CD5C0274-BEFC-48DF-A94F-F4C5333FF04C}" destId="{B5DBE1E3-D5FB-4747-B138-DAC238469E7B}" srcOrd="4" destOrd="0" parTransId="{419DAD15-F652-4A99-8044-0595B45CAA70}" sibTransId="{A7CC71CD-826C-49DD-8993-8171946723DC}"/>
    <dgm:cxn modelId="{BA3488B4-3C97-4E06-9534-4EF09A4F9262}" type="presOf" srcId="{A82BBC39-E2F1-49BC-9121-03503A54EB1E}" destId="{1559FAEF-5886-4630-BCF1-C458D20B03BA}" srcOrd="0" destOrd="0" presId="urn:microsoft.com/office/officeart/2005/8/layout/pyramid1"/>
    <dgm:cxn modelId="{7CBB81D0-3810-4D19-898B-B1BADFADC2A1}" srcId="{CD5C0274-BEFC-48DF-A94F-F4C5333FF04C}" destId="{9DECC031-8197-4ECC-8D71-37E60EC6494C}" srcOrd="0" destOrd="0" parTransId="{4E38F129-0348-483A-AEA7-91A60FA62053}" sibTransId="{880D2B03-2155-4E86-B758-E4125A8B538A}"/>
    <dgm:cxn modelId="{B17C57F3-C256-47A9-BCFE-AF0F1CD08E1C}" srcId="{CD5C0274-BEFC-48DF-A94F-F4C5333FF04C}" destId="{7B9C0580-9ECC-414D-B6EE-4C21BEDB4A5F}" srcOrd="1" destOrd="0" parTransId="{E72AAAA4-CAF6-4F7F-9466-6E5738530B33}" sibTransId="{68B44B35-2E9A-4E2C-BC2B-970158E545CF}"/>
    <dgm:cxn modelId="{18991DA4-C6FD-4F97-885C-B8EBA42DC96A}" type="presOf" srcId="{7B9C0580-9ECC-414D-B6EE-4C21BEDB4A5F}" destId="{29CDB31C-1F99-48DC-81E1-398201933DFF}" srcOrd="1" destOrd="0" presId="urn:microsoft.com/office/officeart/2005/8/layout/pyramid1"/>
    <dgm:cxn modelId="{B473E573-A4F8-4B80-A5E2-7D6B37F555B3}" type="presOf" srcId="{60319B5E-C8CA-4564-8B28-D4FA51D70778}" destId="{41B06754-D387-43B0-81F5-A47EEB42FCDE}" srcOrd="0" destOrd="0" presId="urn:microsoft.com/office/officeart/2005/8/layout/pyramid1"/>
    <dgm:cxn modelId="{95F8C52D-B76D-447D-84AF-817AADF95387}" srcId="{CD5C0274-BEFC-48DF-A94F-F4C5333FF04C}" destId="{A82BBC39-E2F1-49BC-9121-03503A54EB1E}" srcOrd="2" destOrd="0" parTransId="{1E9E96B4-104F-4687-9E12-556425A195ED}" sibTransId="{0F20F507-2A17-41B7-8A6E-A8E782E0C2D1}"/>
    <dgm:cxn modelId="{42460DF4-1253-40A3-9F02-A33D0019A096}" type="presOf" srcId="{B5DBE1E3-D5FB-4747-B138-DAC238469E7B}" destId="{18A9FC22-79AD-4E8C-98F6-6953CAAAC0D8}" srcOrd="1" destOrd="0" presId="urn:microsoft.com/office/officeart/2005/8/layout/pyramid1"/>
    <dgm:cxn modelId="{B6A160F8-0431-491D-A86E-66B8246A2622}" type="presOf" srcId="{A82BBC39-E2F1-49BC-9121-03503A54EB1E}" destId="{A5C33B95-834A-4252-B16F-FA77D543B277}" srcOrd="1" destOrd="0" presId="urn:microsoft.com/office/officeart/2005/8/layout/pyramid1"/>
    <dgm:cxn modelId="{96BDD272-808F-454E-A240-F47C1A93A18B}" srcId="{CD5C0274-BEFC-48DF-A94F-F4C5333FF04C}" destId="{60319B5E-C8CA-4564-8B28-D4FA51D70778}" srcOrd="3" destOrd="0" parTransId="{3C3BDFDC-7547-4036-881A-DC2A635A9C1C}" sibTransId="{FECCE736-F043-4CB3-9339-0E988F4D40F1}"/>
    <dgm:cxn modelId="{71A6B4ED-AA81-48D0-86DD-53A0BE00A44A}" type="presOf" srcId="{60319B5E-C8CA-4564-8B28-D4FA51D70778}" destId="{970F3019-4E2D-4589-ABBC-05B8CCE30B03}" srcOrd="1" destOrd="0" presId="urn:microsoft.com/office/officeart/2005/8/layout/pyramid1"/>
    <dgm:cxn modelId="{F60D05BC-842C-479B-AC5A-5F0ACC774F5C}" type="presOf" srcId="{9DECC031-8197-4ECC-8D71-37E60EC6494C}" destId="{1CAFB28D-0CE3-4F77-BFC9-88EFA5D114B7}" srcOrd="0" destOrd="0" presId="urn:microsoft.com/office/officeart/2005/8/layout/pyramid1"/>
    <dgm:cxn modelId="{0FDE679A-FAAB-4EB1-BBE8-AC3BBA781B95}" type="presOf" srcId="{CD5C0274-BEFC-48DF-A94F-F4C5333FF04C}" destId="{4C33F2FE-0C64-4013-B41B-7921D6DFCB86}" srcOrd="0" destOrd="0" presId="urn:microsoft.com/office/officeart/2005/8/layout/pyramid1"/>
    <dgm:cxn modelId="{1EF9B74A-260C-4952-903C-BCF64F2347DC}" type="presOf" srcId="{B5DBE1E3-D5FB-4747-B138-DAC238469E7B}" destId="{89E33C9E-B6E3-4E50-A7E8-A4B88D7DE0CF}" srcOrd="0" destOrd="0" presId="urn:microsoft.com/office/officeart/2005/8/layout/pyramid1"/>
    <dgm:cxn modelId="{A6CED976-FDAE-4F47-B9BC-6B687EBB2B55}" type="presOf" srcId="{9DECC031-8197-4ECC-8D71-37E60EC6494C}" destId="{56E24AB3-A152-4AF9-AF14-C6F1A1D68D78}" srcOrd="1" destOrd="0" presId="urn:microsoft.com/office/officeart/2005/8/layout/pyramid1"/>
    <dgm:cxn modelId="{75DA7450-3538-486E-AEEA-95B0DC6A7CD0}" type="presOf" srcId="{7B9C0580-9ECC-414D-B6EE-4C21BEDB4A5F}" destId="{256B273A-41D6-4CC8-A579-F1CE5F75C341}" srcOrd="0" destOrd="0" presId="urn:microsoft.com/office/officeart/2005/8/layout/pyramid1"/>
    <dgm:cxn modelId="{ED8B6445-D03A-4395-8F92-B1B30D41057B}" type="presParOf" srcId="{4C33F2FE-0C64-4013-B41B-7921D6DFCB86}" destId="{1EF0E405-556F-4304-8BFC-D889D57611B7}" srcOrd="0" destOrd="0" presId="urn:microsoft.com/office/officeart/2005/8/layout/pyramid1"/>
    <dgm:cxn modelId="{E752CB7D-D33E-461C-A8FF-3CD9F1C3AD28}" type="presParOf" srcId="{1EF0E405-556F-4304-8BFC-D889D57611B7}" destId="{1CAFB28D-0CE3-4F77-BFC9-88EFA5D114B7}" srcOrd="0" destOrd="0" presId="urn:microsoft.com/office/officeart/2005/8/layout/pyramid1"/>
    <dgm:cxn modelId="{247D1E56-6251-4625-90BC-FE785635232E}" type="presParOf" srcId="{1EF0E405-556F-4304-8BFC-D889D57611B7}" destId="{56E24AB3-A152-4AF9-AF14-C6F1A1D68D78}" srcOrd="1" destOrd="0" presId="urn:microsoft.com/office/officeart/2005/8/layout/pyramid1"/>
    <dgm:cxn modelId="{CBFD6BD8-D091-42B2-AA31-EEF55FF10B3B}" type="presParOf" srcId="{4C33F2FE-0C64-4013-B41B-7921D6DFCB86}" destId="{CE5E8ABF-000F-4E30-B08B-E8B7A0B28AFA}" srcOrd="1" destOrd="0" presId="urn:microsoft.com/office/officeart/2005/8/layout/pyramid1"/>
    <dgm:cxn modelId="{5A830B9C-A776-477C-A9B3-F1A025DB0B2D}" type="presParOf" srcId="{CE5E8ABF-000F-4E30-B08B-E8B7A0B28AFA}" destId="{256B273A-41D6-4CC8-A579-F1CE5F75C341}" srcOrd="0" destOrd="0" presId="urn:microsoft.com/office/officeart/2005/8/layout/pyramid1"/>
    <dgm:cxn modelId="{11EAE557-D6C4-4DB0-B31D-0C88741D056A}" type="presParOf" srcId="{CE5E8ABF-000F-4E30-B08B-E8B7A0B28AFA}" destId="{29CDB31C-1F99-48DC-81E1-398201933DFF}" srcOrd="1" destOrd="0" presId="urn:microsoft.com/office/officeart/2005/8/layout/pyramid1"/>
    <dgm:cxn modelId="{70877C07-FDB9-434D-999E-B57A05843823}" type="presParOf" srcId="{4C33F2FE-0C64-4013-B41B-7921D6DFCB86}" destId="{C2A336C0-E339-41D9-8BFC-54CF04749E8C}" srcOrd="2" destOrd="0" presId="urn:microsoft.com/office/officeart/2005/8/layout/pyramid1"/>
    <dgm:cxn modelId="{2A3CEDB9-771F-4D57-B2AA-179F32830513}" type="presParOf" srcId="{C2A336C0-E339-41D9-8BFC-54CF04749E8C}" destId="{1559FAEF-5886-4630-BCF1-C458D20B03BA}" srcOrd="0" destOrd="0" presId="urn:microsoft.com/office/officeart/2005/8/layout/pyramid1"/>
    <dgm:cxn modelId="{2DD00A8E-0762-48FC-BCE3-2DEEA170B9CE}" type="presParOf" srcId="{C2A336C0-E339-41D9-8BFC-54CF04749E8C}" destId="{A5C33B95-834A-4252-B16F-FA77D543B277}" srcOrd="1" destOrd="0" presId="urn:microsoft.com/office/officeart/2005/8/layout/pyramid1"/>
    <dgm:cxn modelId="{2DEC1945-0B09-4E41-B3F5-9CEA34695D1B}" type="presParOf" srcId="{4C33F2FE-0C64-4013-B41B-7921D6DFCB86}" destId="{ADE3A2DD-71B5-4C8B-81FB-731D1946BA3C}" srcOrd="3" destOrd="0" presId="urn:microsoft.com/office/officeart/2005/8/layout/pyramid1"/>
    <dgm:cxn modelId="{E7D1ACA7-44AF-49BC-A32C-94077D5DA0D3}" type="presParOf" srcId="{ADE3A2DD-71B5-4C8B-81FB-731D1946BA3C}" destId="{41B06754-D387-43B0-81F5-A47EEB42FCDE}" srcOrd="0" destOrd="0" presId="urn:microsoft.com/office/officeart/2005/8/layout/pyramid1"/>
    <dgm:cxn modelId="{19C99059-B4B3-45EA-9074-7DA1FEEC541D}" type="presParOf" srcId="{ADE3A2DD-71B5-4C8B-81FB-731D1946BA3C}" destId="{970F3019-4E2D-4589-ABBC-05B8CCE30B03}" srcOrd="1" destOrd="0" presId="urn:microsoft.com/office/officeart/2005/8/layout/pyramid1"/>
    <dgm:cxn modelId="{694C867F-2E8D-48F1-AE75-45B08C7E6D80}" type="presParOf" srcId="{4C33F2FE-0C64-4013-B41B-7921D6DFCB86}" destId="{AF80F175-DDAC-4981-BE41-1BA68704D516}" srcOrd="4" destOrd="0" presId="urn:microsoft.com/office/officeart/2005/8/layout/pyramid1"/>
    <dgm:cxn modelId="{9237CA58-68AD-41AD-B971-526DD776D305}" type="presParOf" srcId="{AF80F175-DDAC-4981-BE41-1BA68704D516}" destId="{89E33C9E-B6E3-4E50-A7E8-A4B88D7DE0CF}" srcOrd="0" destOrd="0" presId="urn:microsoft.com/office/officeart/2005/8/layout/pyramid1"/>
    <dgm:cxn modelId="{86B019A9-F6BC-4F12-8F18-794AF5B31642}" type="presParOf" srcId="{AF80F175-DDAC-4981-BE41-1BA68704D516}" destId="{18A9FC22-79AD-4E8C-98F6-6953CAAAC0D8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C06ABC-DC3D-4AC6-920A-2A9368F070B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7FCA73-FDB0-4DE8-93EF-A2821F7CC11A}">
      <dgm:prSet phldrT="[Text]"/>
      <dgm:spPr/>
      <dgm:t>
        <a:bodyPr/>
        <a:lstStyle/>
        <a:p>
          <a:r>
            <a:rPr lang="en-US" dirty="0"/>
            <a:t>Position terms</a:t>
          </a:r>
        </a:p>
      </dgm:t>
    </dgm:pt>
    <dgm:pt modelId="{3DEF76EF-01C2-426C-AFDD-04ABB2B01A1F}" type="parTrans" cxnId="{632C079C-060A-48A9-A251-F5448B11B7F1}">
      <dgm:prSet/>
      <dgm:spPr/>
      <dgm:t>
        <a:bodyPr/>
        <a:lstStyle/>
        <a:p>
          <a:endParaRPr lang="en-US"/>
        </a:p>
      </dgm:t>
    </dgm:pt>
    <dgm:pt modelId="{D14419AC-0692-4C27-8AB6-A83D81A48CA3}" type="sibTrans" cxnId="{632C079C-060A-48A9-A251-F5448B11B7F1}">
      <dgm:prSet/>
      <dgm:spPr/>
      <dgm:t>
        <a:bodyPr/>
        <a:lstStyle/>
        <a:p>
          <a:endParaRPr lang="en-US"/>
        </a:p>
      </dgm:t>
    </dgm:pt>
    <dgm:pt modelId="{F49D5A1F-8C96-4BBE-87CF-263958A7002C}">
      <dgm:prSet phldrT="[Text]"/>
      <dgm:spPr/>
      <dgm:t>
        <a:bodyPr/>
        <a:lstStyle/>
        <a:p>
          <a:r>
            <a:rPr lang="en-US" dirty="0"/>
            <a:t>Velocity terms</a:t>
          </a:r>
        </a:p>
      </dgm:t>
    </dgm:pt>
    <dgm:pt modelId="{D10851BB-B416-4151-BD2E-1032F888D7A7}" type="parTrans" cxnId="{7780F926-525B-4418-A1E4-E262FF867A08}">
      <dgm:prSet/>
      <dgm:spPr/>
      <dgm:t>
        <a:bodyPr/>
        <a:lstStyle/>
        <a:p>
          <a:endParaRPr lang="en-US"/>
        </a:p>
      </dgm:t>
    </dgm:pt>
    <dgm:pt modelId="{46FDD1B9-1616-49B7-BA13-FB7FAE629D1B}" type="sibTrans" cxnId="{7780F926-525B-4418-A1E4-E262FF867A08}">
      <dgm:prSet/>
      <dgm:spPr/>
      <dgm:t>
        <a:bodyPr/>
        <a:lstStyle/>
        <a:p>
          <a:endParaRPr lang="en-US"/>
        </a:p>
      </dgm:t>
    </dgm:pt>
    <dgm:pt modelId="{B55E2AE5-96A9-4B46-9528-B8E9E11EFE94}">
      <dgm:prSet phldrT="[Text]"/>
      <dgm:spPr/>
      <dgm:t>
        <a:bodyPr/>
        <a:lstStyle/>
        <a:p>
          <a:r>
            <a:rPr lang="en-US" dirty="0"/>
            <a:t>Force terms</a:t>
          </a:r>
        </a:p>
      </dgm:t>
    </dgm:pt>
    <dgm:pt modelId="{3AF66208-05E7-4C27-83A4-907EB5085ECC}" type="parTrans" cxnId="{FFC3191E-8F33-4175-99EC-C322403905DF}">
      <dgm:prSet/>
      <dgm:spPr/>
      <dgm:t>
        <a:bodyPr/>
        <a:lstStyle/>
        <a:p>
          <a:endParaRPr lang="en-US"/>
        </a:p>
      </dgm:t>
    </dgm:pt>
    <dgm:pt modelId="{F76CAC48-AEA0-4AF6-89F1-6170A9711156}" type="sibTrans" cxnId="{FFC3191E-8F33-4175-99EC-C322403905DF}">
      <dgm:prSet/>
      <dgm:spPr/>
      <dgm:t>
        <a:bodyPr/>
        <a:lstStyle/>
        <a:p>
          <a:endParaRPr lang="en-US"/>
        </a:p>
      </dgm:t>
    </dgm:pt>
    <dgm:pt modelId="{66FC4F8F-6FF3-44FE-94AE-FCA232DD694B}">
      <dgm:prSet phldrT="[Text]"/>
      <dgm:spPr/>
      <dgm:t>
        <a:bodyPr/>
        <a:lstStyle/>
        <a:p>
          <a:r>
            <a:rPr lang="en-US" dirty="0"/>
            <a:t>Inertial Coupling terms</a:t>
          </a:r>
        </a:p>
      </dgm:t>
    </dgm:pt>
    <dgm:pt modelId="{016CEC89-3422-4C22-A215-E1144A6D87F0}" type="parTrans" cxnId="{D15A0C24-B211-45B5-8E9F-D1D6CCE0979A}">
      <dgm:prSet/>
      <dgm:spPr/>
      <dgm:t>
        <a:bodyPr/>
        <a:lstStyle/>
        <a:p>
          <a:endParaRPr lang="en-US"/>
        </a:p>
      </dgm:t>
    </dgm:pt>
    <dgm:pt modelId="{3DCD2C84-F7EF-4CB3-9A6F-4EDF00A95CD5}" type="sibTrans" cxnId="{D15A0C24-B211-45B5-8E9F-D1D6CCE0979A}">
      <dgm:prSet/>
      <dgm:spPr/>
      <dgm:t>
        <a:bodyPr/>
        <a:lstStyle/>
        <a:p>
          <a:endParaRPr lang="en-US"/>
        </a:p>
      </dgm:t>
    </dgm:pt>
    <dgm:pt modelId="{F0E8FB61-D1C2-4423-AEA2-A4977BACE374}" type="pres">
      <dgm:prSet presAssocID="{6DC06ABC-DC3D-4AC6-920A-2A9368F070B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3E0AC955-995C-44EB-96A9-400F6201EB9F}" type="pres">
      <dgm:prSet presAssocID="{6DC06ABC-DC3D-4AC6-920A-2A9368F070BF}" presName="Name1" presStyleCnt="0"/>
      <dgm:spPr/>
    </dgm:pt>
    <dgm:pt modelId="{F077826E-0658-497F-AC8A-DF54317DCD3D}" type="pres">
      <dgm:prSet presAssocID="{6DC06ABC-DC3D-4AC6-920A-2A9368F070BF}" presName="cycle" presStyleCnt="0"/>
      <dgm:spPr/>
    </dgm:pt>
    <dgm:pt modelId="{B838E115-4EFF-4CA6-B8A6-330B28BF093E}" type="pres">
      <dgm:prSet presAssocID="{6DC06ABC-DC3D-4AC6-920A-2A9368F070BF}" presName="srcNode" presStyleLbl="node1" presStyleIdx="0" presStyleCnt="4"/>
      <dgm:spPr/>
    </dgm:pt>
    <dgm:pt modelId="{F3FB4BFD-44DF-4211-B119-30BB0C4504B9}" type="pres">
      <dgm:prSet presAssocID="{6DC06ABC-DC3D-4AC6-920A-2A9368F070BF}" presName="conn" presStyleLbl="parChTrans1D2" presStyleIdx="0" presStyleCnt="1"/>
      <dgm:spPr/>
      <dgm:t>
        <a:bodyPr/>
        <a:lstStyle/>
        <a:p>
          <a:endParaRPr lang="en-US"/>
        </a:p>
      </dgm:t>
    </dgm:pt>
    <dgm:pt modelId="{D0827BEC-2DDC-4A6E-99D6-B6AB69F91008}" type="pres">
      <dgm:prSet presAssocID="{6DC06ABC-DC3D-4AC6-920A-2A9368F070BF}" presName="extraNode" presStyleLbl="node1" presStyleIdx="0" presStyleCnt="4"/>
      <dgm:spPr/>
    </dgm:pt>
    <dgm:pt modelId="{3454D69D-C640-4B0F-ADBD-C240F752E997}" type="pres">
      <dgm:prSet presAssocID="{6DC06ABC-DC3D-4AC6-920A-2A9368F070BF}" presName="dstNode" presStyleLbl="node1" presStyleIdx="0" presStyleCnt="4"/>
      <dgm:spPr/>
    </dgm:pt>
    <dgm:pt modelId="{4FD16B00-B016-4A1F-85BA-BE6A57F81B3B}" type="pres">
      <dgm:prSet presAssocID="{857FCA73-FDB0-4DE8-93EF-A2821F7CC11A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38E729-63F9-41C3-8EBF-06CC5486073D}" type="pres">
      <dgm:prSet presAssocID="{857FCA73-FDB0-4DE8-93EF-A2821F7CC11A}" presName="accent_1" presStyleCnt="0"/>
      <dgm:spPr/>
    </dgm:pt>
    <dgm:pt modelId="{4F25E43D-F531-4430-92DD-FA29A14DB47B}" type="pres">
      <dgm:prSet presAssocID="{857FCA73-FDB0-4DE8-93EF-A2821F7CC11A}" presName="accentRepeatNode" presStyleLbl="solidFgAcc1" presStyleIdx="0" presStyleCnt="4"/>
      <dgm:spPr/>
    </dgm:pt>
    <dgm:pt modelId="{0DD733E0-4421-48F0-AD5B-FFCD447363B1}" type="pres">
      <dgm:prSet presAssocID="{F49D5A1F-8C96-4BBE-87CF-263958A7002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699628-2648-4060-AAB8-426211BD7820}" type="pres">
      <dgm:prSet presAssocID="{F49D5A1F-8C96-4BBE-87CF-263958A7002C}" presName="accent_2" presStyleCnt="0"/>
      <dgm:spPr/>
    </dgm:pt>
    <dgm:pt modelId="{8CA3EBCD-31BC-4287-8676-8947E781C199}" type="pres">
      <dgm:prSet presAssocID="{F49D5A1F-8C96-4BBE-87CF-263958A7002C}" presName="accentRepeatNode" presStyleLbl="solidFgAcc1" presStyleIdx="1" presStyleCnt="4"/>
      <dgm:spPr/>
    </dgm:pt>
    <dgm:pt modelId="{6C2CA6F6-4559-4740-AD2B-A12335CD2DB4}" type="pres">
      <dgm:prSet presAssocID="{B55E2AE5-96A9-4B46-9528-B8E9E11EFE94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E3626E-5E27-4591-9E85-3DE176382CD2}" type="pres">
      <dgm:prSet presAssocID="{B55E2AE5-96A9-4B46-9528-B8E9E11EFE94}" presName="accent_3" presStyleCnt="0"/>
      <dgm:spPr/>
    </dgm:pt>
    <dgm:pt modelId="{33860E1E-B5B7-4471-A534-2550B30EBEFA}" type="pres">
      <dgm:prSet presAssocID="{B55E2AE5-96A9-4B46-9528-B8E9E11EFE94}" presName="accentRepeatNode" presStyleLbl="solidFgAcc1" presStyleIdx="2" presStyleCnt="4"/>
      <dgm:spPr/>
    </dgm:pt>
    <dgm:pt modelId="{EBAA5964-1073-426C-9152-5862C27C9796}" type="pres">
      <dgm:prSet presAssocID="{66FC4F8F-6FF3-44FE-94AE-FCA232DD694B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C78416-C265-4D95-B7E3-3D64C0E296B1}" type="pres">
      <dgm:prSet presAssocID="{66FC4F8F-6FF3-44FE-94AE-FCA232DD694B}" presName="accent_4" presStyleCnt="0"/>
      <dgm:spPr/>
    </dgm:pt>
    <dgm:pt modelId="{DB1B7B14-497E-4F9F-95CF-4EAD72171BB7}" type="pres">
      <dgm:prSet presAssocID="{66FC4F8F-6FF3-44FE-94AE-FCA232DD694B}" presName="accentRepeatNode" presStyleLbl="solidFgAcc1" presStyleIdx="3" presStyleCnt="4"/>
      <dgm:spPr/>
    </dgm:pt>
  </dgm:ptLst>
  <dgm:cxnLst>
    <dgm:cxn modelId="{7780F926-525B-4418-A1E4-E262FF867A08}" srcId="{6DC06ABC-DC3D-4AC6-920A-2A9368F070BF}" destId="{F49D5A1F-8C96-4BBE-87CF-263958A7002C}" srcOrd="1" destOrd="0" parTransId="{D10851BB-B416-4151-BD2E-1032F888D7A7}" sibTransId="{46FDD1B9-1616-49B7-BA13-FB7FAE629D1B}"/>
    <dgm:cxn modelId="{25DC372E-EC8A-4702-A54F-6BB23B918016}" type="presOf" srcId="{B55E2AE5-96A9-4B46-9528-B8E9E11EFE94}" destId="{6C2CA6F6-4559-4740-AD2B-A12335CD2DB4}" srcOrd="0" destOrd="0" presId="urn:microsoft.com/office/officeart/2008/layout/VerticalCurvedList"/>
    <dgm:cxn modelId="{7338C0B9-C1F9-465E-BF7F-E1C540AFCF40}" type="presOf" srcId="{F49D5A1F-8C96-4BBE-87CF-263958A7002C}" destId="{0DD733E0-4421-48F0-AD5B-FFCD447363B1}" srcOrd="0" destOrd="0" presId="urn:microsoft.com/office/officeart/2008/layout/VerticalCurvedList"/>
    <dgm:cxn modelId="{FFC3191E-8F33-4175-99EC-C322403905DF}" srcId="{6DC06ABC-DC3D-4AC6-920A-2A9368F070BF}" destId="{B55E2AE5-96A9-4B46-9528-B8E9E11EFE94}" srcOrd="2" destOrd="0" parTransId="{3AF66208-05E7-4C27-83A4-907EB5085ECC}" sibTransId="{F76CAC48-AEA0-4AF6-89F1-6170A9711156}"/>
    <dgm:cxn modelId="{F90DEBE9-7AC3-4BAA-969B-658E5F8091F8}" type="presOf" srcId="{6DC06ABC-DC3D-4AC6-920A-2A9368F070BF}" destId="{F0E8FB61-D1C2-4423-AEA2-A4977BACE374}" srcOrd="0" destOrd="0" presId="urn:microsoft.com/office/officeart/2008/layout/VerticalCurvedList"/>
    <dgm:cxn modelId="{87474E45-EA0C-4B04-A4C1-66076A09EE21}" type="presOf" srcId="{66FC4F8F-6FF3-44FE-94AE-FCA232DD694B}" destId="{EBAA5964-1073-426C-9152-5862C27C9796}" srcOrd="0" destOrd="0" presId="urn:microsoft.com/office/officeart/2008/layout/VerticalCurvedList"/>
    <dgm:cxn modelId="{2FAFE526-98CC-4982-A422-2B6CF7CBBC75}" type="presOf" srcId="{857FCA73-FDB0-4DE8-93EF-A2821F7CC11A}" destId="{4FD16B00-B016-4A1F-85BA-BE6A57F81B3B}" srcOrd="0" destOrd="0" presId="urn:microsoft.com/office/officeart/2008/layout/VerticalCurvedList"/>
    <dgm:cxn modelId="{D15A0C24-B211-45B5-8E9F-D1D6CCE0979A}" srcId="{6DC06ABC-DC3D-4AC6-920A-2A9368F070BF}" destId="{66FC4F8F-6FF3-44FE-94AE-FCA232DD694B}" srcOrd="3" destOrd="0" parTransId="{016CEC89-3422-4C22-A215-E1144A6D87F0}" sibTransId="{3DCD2C84-F7EF-4CB3-9A6F-4EDF00A95CD5}"/>
    <dgm:cxn modelId="{1F210DDA-BB5D-45B8-A56D-BD3C65DB3524}" type="presOf" srcId="{D14419AC-0692-4C27-8AB6-A83D81A48CA3}" destId="{F3FB4BFD-44DF-4211-B119-30BB0C4504B9}" srcOrd="0" destOrd="0" presId="urn:microsoft.com/office/officeart/2008/layout/VerticalCurvedList"/>
    <dgm:cxn modelId="{632C079C-060A-48A9-A251-F5448B11B7F1}" srcId="{6DC06ABC-DC3D-4AC6-920A-2A9368F070BF}" destId="{857FCA73-FDB0-4DE8-93EF-A2821F7CC11A}" srcOrd="0" destOrd="0" parTransId="{3DEF76EF-01C2-426C-AFDD-04ABB2B01A1F}" sibTransId="{D14419AC-0692-4C27-8AB6-A83D81A48CA3}"/>
    <dgm:cxn modelId="{BBA8ACC8-9CAC-4823-94C1-0A046253D9D6}" type="presParOf" srcId="{F0E8FB61-D1C2-4423-AEA2-A4977BACE374}" destId="{3E0AC955-995C-44EB-96A9-400F6201EB9F}" srcOrd="0" destOrd="0" presId="urn:microsoft.com/office/officeart/2008/layout/VerticalCurvedList"/>
    <dgm:cxn modelId="{40A8DC1F-79E7-450F-B8D4-0BEA73E8164E}" type="presParOf" srcId="{3E0AC955-995C-44EB-96A9-400F6201EB9F}" destId="{F077826E-0658-497F-AC8A-DF54317DCD3D}" srcOrd="0" destOrd="0" presId="urn:microsoft.com/office/officeart/2008/layout/VerticalCurvedList"/>
    <dgm:cxn modelId="{F12EE91A-1152-4C82-AB4F-7EE1E5DF8F3D}" type="presParOf" srcId="{F077826E-0658-497F-AC8A-DF54317DCD3D}" destId="{B838E115-4EFF-4CA6-B8A6-330B28BF093E}" srcOrd="0" destOrd="0" presId="urn:microsoft.com/office/officeart/2008/layout/VerticalCurvedList"/>
    <dgm:cxn modelId="{DEE96643-EC5D-47F7-9CBF-642A78D01EB6}" type="presParOf" srcId="{F077826E-0658-497F-AC8A-DF54317DCD3D}" destId="{F3FB4BFD-44DF-4211-B119-30BB0C4504B9}" srcOrd="1" destOrd="0" presId="urn:microsoft.com/office/officeart/2008/layout/VerticalCurvedList"/>
    <dgm:cxn modelId="{BE4BC52C-CE7F-4F51-8E68-252AD74FF1D3}" type="presParOf" srcId="{F077826E-0658-497F-AC8A-DF54317DCD3D}" destId="{D0827BEC-2DDC-4A6E-99D6-B6AB69F91008}" srcOrd="2" destOrd="0" presId="urn:microsoft.com/office/officeart/2008/layout/VerticalCurvedList"/>
    <dgm:cxn modelId="{07DD831F-3738-4FCD-B7D9-BC48188B6DCF}" type="presParOf" srcId="{F077826E-0658-497F-AC8A-DF54317DCD3D}" destId="{3454D69D-C640-4B0F-ADBD-C240F752E997}" srcOrd="3" destOrd="0" presId="urn:microsoft.com/office/officeart/2008/layout/VerticalCurvedList"/>
    <dgm:cxn modelId="{CDDE7476-2D2B-4EA9-B877-C596053F6843}" type="presParOf" srcId="{3E0AC955-995C-44EB-96A9-400F6201EB9F}" destId="{4FD16B00-B016-4A1F-85BA-BE6A57F81B3B}" srcOrd="1" destOrd="0" presId="urn:microsoft.com/office/officeart/2008/layout/VerticalCurvedList"/>
    <dgm:cxn modelId="{04B5CB14-6EB0-4E8B-8D78-FB272F890F68}" type="presParOf" srcId="{3E0AC955-995C-44EB-96A9-400F6201EB9F}" destId="{F738E729-63F9-41C3-8EBF-06CC5486073D}" srcOrd="2" destOrd="0" presId="urn:microsoft.com/office/officeart/2008/layout/VerticalCurvedList"/>
    <dgm:cxn modelId="{C02FF1A8-AF2F-430D-9262-22B859A97468}" type="presParOf" srcId="{F738E729-63F9-41C3-8EBF-06CC5486073D}" destId="{4F25E43D-F531-4430-92DD-FA29A14DB47B}" srcOrd="0" destOrd="0" presId="urn:microsoft.com/office/officeart/2008/layout/VerticalCurvedList"/>
    <dgm:cxn modelId="{1EC43A31-A5F4-441B-A13F-DBCE3BF11676}" type="presParOf" srcId="{3E0AC955-995C-44EB-96A9-400F6201EB9F}" destId="{0DD733E0-4421-48F0-AD5B-FFCD447363B1}" srcOrd="3" destOrd="0" presId="urn:microsoft.com/office/officeart/2008/layout/VerticalCurvedList"/>
    <dgm:cxn modelId="{74A50339-A30E-41BA-AC16-1FF89E1147E3}" type="presParOf" srcId="{3E0AC955-995C-44EB-96A9-400F6201EB9F}" destId="{9C699628-2648-4060-AAB8-426211BD7820}" srcOrd="4" destOrd="0" presId="urn:microsoft.com/office/officeart/2008/layout/VerticalCurvedList"/>
    <dgm:cxn modelId="{BF840E69-D8B1-4468-BC37-1A77FF0481CC}" type="presParOf" srcId="{9C699628-2648-4060-AAB8-426211BD7820}" destId="{8CA3EBCD-31BC-4287-8676-8947E781C199}" srcOrd="0" destOrd="0" presId="urn:microsoft.com/office/officeart/2008/layout/VerticalCurvedList"/>
    <dgm:cxn modelId="{8048E89C-79B9-4199-9C53-2FAAC3C65D6D}" type="presParOf" srcId="{3E0AC955-995C-44EB-96A9-400F6201EB9F}" destId="{6C2CA6F6-4559-4740-AD2B-A12335CD2DB4}" srcOrd="5" destOrd="0" presId="urn:microsoft.com/office/officeart/2008/layout/VerticalCurvedList"/>
    <dgm:cxn modelId="{5B58B982-5923-44C6-A8BD-B2A8B2C71E77}" type="presParOf" srcId="{3E0AC955-995C-44EB-96A9-400F6201EB9F}" destId="{42E3626E-5E27-4591-9E85-3DE176382CD2}" srcOrd="6" destOrd="0" presId="urn:microsoft.com/office/officeart/2008/layout/VerticalCurvedList"/>
    <dgm:cxn modelId="{23FD87F2-605C-46AD-9F83-28FBF497168C}" type="presParOf" srcId="{42E3626E-5E27-4591-9E85-3DE176382CD2}" destId="{33860E1E-B5B7-4471-A534-2550B30EBEFA}" srcOrd="0" destOrd="0" presId="urn:microsoft.com/office/officeart/2008/layout/VerticalCurvedList"/>
    <dgm:cxn modelId="{FBA6E3DF-DA64-47A5-A81F-24383B1326EB}" type="presParOf" srcId="{3E0AC955-995C-44EB-96A9-400F6201EB9F}" destId="{EBAA5964-1073-426C-9152-5862C27C9796}" srcOrd="7" destOrd="0" presId="urn:microsoft.com/office/officeart/2008/layout/VerticalCurvedList"/>
    <dgm:cxn modelId="{8321DDEB-AA7D-4568-BCD5-CBF5D98C578E}" type="presParOf" srcId="{3E0AC955-995C-44EB-96A9-400F6201EB9F}" destId="{1DC78416-C265-4D95-B7E3-3D64C0E296B1}" srcOrd="8" destOrd="0" presId="urn:microsoft.com/office/officeart/2008/layout/VerticalCurvedList"/>
    <dgm:cxn modelId="{CE0FAFEA-4BF8-49A2-A21C-FA2111E5B496}" type="presParOf" srcId="{1DC78416-C265-4D95-B7E3-3D64C0E296B1}" destId="{DB1B7B14-497E-4F9F-95CF-4EAD72171BB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151FB4-AA58-4841-A167-910C00EA6149}" type="doc">
      <dgm:prSet loTypeId="urn:microsoft.com/office/officeart/2005/8/layout/vList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8162C4-8F0B-465B-BA11-F3F50C4D4273}">
      <dgm:prSet/>
      <dgm:spPr/>
      <dgm:t>
        <a:bodyPr/>
        <a:lstStyle/>
        <a:p>
          <a:pPr rtl="1"/>
          <a:r>
            <a:rPr lang="he-IL"/>
            <a:t>העמקה בחוק הבקרה</a:t>
          </a:r>
          <a:endParaRPr lang="he-IL" dirty="0"/>
        </a:p>
      </dgm:t>
    </dgm:pt>
    <dgm:pt modelId="{4798AA7D-B98E-49E2-9FA3-E302DC47930F}" type="parTrans" cxnId="{9BCCCAC2-EDE6-467B-BA77-B2FA1A9DE9EC}">
      <dgm:prSet/>
      <dgm:spPr/>
      <dgm:t>
        <a:bodyPr/>
        <a:lstStyle/>
        <a:p>
          <a:endParaRPr lang="en-US"/>
        </a:p>
      </dgm:t>
    </dgm:pt>
    <dgm:pt modelId="{29C2FC5D-DB51-4B64-8106-0FBD5E65CEE5}" type="sibTrans" cxnId="{9BCCCAC2-EDE6-467B-BA77-B2FA1A9DE9EC}">
      <dgm:prSet/>
      <dgm:spPr/>
      <dgm:t>
        <a:bodyPr/>
        <a:lstStyle/>
        <a:p>
          <a:endParaRPr lang="en-US"/>
        </a:p>
      </dgm:t>
    </dgm:pt>
    <dgm:pt modelId="{D8BF46F5-6E1B-45AA-BB24-759CE09F924D}">
      <dgm:prSet/>
      <dgm:spPr/>
      <dgm:t>
        <a:bodyPr/>
        <a:lstStyle/>
        <a:p>
          <a:pPr rtl="1"/>
          <a:r>
            <a:rPr lang="he-IL"/>
            <a:t>פתרון </a:t>
          </a:r>
          <a:r>
            <a:rPr lang="en-US"/>
            <a:t>RK4</a:t>
          </a:r>
          <a:endParaRPr lang="he-IL" dirty="0"/>
        </a:p>
      </dgm:t>
    </dgm:pt>
    <dgm:pt modelId="{E414947B-10B1-45C9-99BE-95AB51B5723E}" type="parTrans" cxnId="{7BF125A1-8B61-4B09-A229-4507E95E58ED}">
      <dgm:prSet/>
      <dgm:spPr/>
      <dgm:t>
        <a:bodyPr/>
        <a:lstStyle/>
        <a:p>
          <a:endParaRPr lang="en-US"/>
        </a:p>
      </dgm:t>
    </dgm:pt>
    <dgm:pt modelId="{3FAEC6BC-8B62-4A84-B96E-7CB28688D00F}" type="sibTrans" cxnId="{7BF125A1-8B61-4B09-A229-4507E95E58ED}">
      <dgm:prSet/>
      <dgm:spPr/>
      <dgm:t>
        <a:bodyPr/>
        <a:lstStyle/>
        <a:p>
          <a:endParaRPr lang="en-US"/>
        </a:p>
      </dgm:t>
    </dgm:pt>
    <dgm:pt modelId="{8DFAA495-D117-49C2-8F58-8C910BD4434E}">
      <dgm:prSet/>
      <dgm:spPr/>
      <dgm:t>
        <a:bodyPr/>
        <a:lstStyle/>
        <a:p>
          <a:pPr rtl="1"/>
          <a:r>
            <a:rPr lang="he-IL"/>
            <a:t>סימולציה </a:t>
          </a:r>
          <a:r>
            <a:rPr lang="en-US"/>
            <a:t>OFFLINE</a:t>
          </a:r>
          <a:r>
            <a:rPr lang="he-IL"/>
            <a:t> של </a:t>
          </a:r>
          <a:r>
            <a:rPr lang="en-US"/>
            <a:t>RK4</a:t>
          </a:r>
          <a:endParaRPr lang="en-US" dirty="0"/>
        </a:p>
      </dgm:t>
    </dgm:pt>
    <dgm:pt modelId="{C081A966-CB79-4B41-8017-E09A6D4C079D}" type="parTrans" cxnId="{A90837B4-9963-4E76-A816-7F8DA2D436A6}">
      <dgm:prSet/>
      <dgm:spPr/>
      <dgm:t>
        <a:bodyPr/>
        <a:lstStyle/>
        <a:p>
          <a:endParaRPr lang="en-US"/>
        </a:p>
      </dgm:t>
    </dgm:pt>
    <dgm:pt modelId="{244FE2B5-22AE-4976-AF2C-A879CED89306}" type="sibTrans" cxnId="{A90837B4-9963-4E76-A816-7F8DA2D436A6}">
      <dgm:prSet/>
      <dgm:spPr/>
      <dgm:t>
        <a:bodyPr/>
        <a:lstStyle/>
        <a:p>
          <a:endParaRPr lang="en-US"/>
        </a:p>
      </dgm:t>
    </dgm:pt>
    <dgm:pt modelId="{B7111A71-4327-4D02-9152-FF0E62FBA627}">
      <dgm:prSet/>
      <dgm:spPr/>
      <dgm:t>
        <a:bodyPr/>
        <a:lstStyle/>
        <a:p>
          <a:pPr rtl="1"/>
          <a:r>
            <a:rPr lang="he-IL"/>
            <a:t>סימולצית חוק בקרת אימפדנס ב </a:t>
          </a:r>
          <a:r>
            <a:rPr lang="es-ES"/>
            <a:t>MJ</a:t>
          </a:r>
          <a:r>
            <a:rPr lang="en-US"/>
            <a:t>-PY</a:t>
          </a:r>
          <a:endParaRPr lang="he-IL" dirty="0"/>
        </a:p>
      </dgm:t>
    </dgm:pt>
    <dgm:pt modelId="{88851DFE-4230-4A39-A866-94D07FEEF5B9}" type="parTrans" cxnId="{B08E62C3-F96F-4641-8938-2736A171C503}">
      <dgm:prSet/>
      <dgm:spPr/>
      <dgm:t>
        <a:bodyPr/>
        <a:lstStyle/>
        <a:p>
          <a:endParaRPr lang="en-US"/>
        </a:p>
      </dgm:t>
    </dgm:pt>
    <dgm:pt modelId="{968E37F9-26B9-43E7-AB79-606054DCC0AB}" type="sibTrans" cxnId="{B08E62C3-F96F-4641-8938-2736A171C503}">
      <dgm:prSet/>
      <dgm:spPr/>
      <dgm:t>
        <a:bodyPr/>
        <a:lstStyle/>
        <a:p>
          <a:endParaRPr lang="en-US"/>
        </a:p>
      </dgm:t>
    </dgm:pt>
    <dgm:pt modelId="{9E28A30E-4FEA-45BB-AB24-FDDC351568CD}" type="pres">
      <dgm:prSet presAssocID="{3D151FB4-AA58-4841-A167-910C00EA6149}" presName="linearFlow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1703CA-5561-49DF-A8F9-270031DB191B}" type="pres">
      <dgm:prSet presAssocID="{168162C4-8F0B-465B-BA11-F3F50C4D4273}" presName="composite" presStyleCnt="0"/>
      <dgm:spPr/>
    </dgm:pt>
    <dgm:pt modelId="{83A117EC-F83C-4537-B739-006E7775439B}" type="pres">
      <dgm:prSet presAssocID="{168162C4-8F0B-465B-BA11-F3F50C4D4273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D3E5D2AF-21E5-4571-81F0-14E266AA360B}" type="pres">
      <dgm:prSet presAssocID="{168162C4-8F0B-465B-BA11-F3F50C4D4273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A4AAE3-3D89-4907-BCDF-779D982F2B24}" type="pres">
      <dgm:prSet presAssocID="{29C2FC5D-DB51-4B64-8106-0FBD5E65CEE5}" presName="spacing" presStyleCnt="0"/>
      <dgm:spPr/>
    </dgm:pt>
    <dgm:pt modelId="{7CB24377-C73E-4EA3-B30F-2D24D1D68A85}" type="pres">
      <dgm:prSet presAssocID="{D8BF46F5-6E1B-45AA-BB24-759CE09F924D}" presName="composite" presStyleCnt="0"/>
      <dgm:spPr/>
    </dgm:pt>
    <dgm:pt modelId="{C5E4EB00-869F-4211-80E8-102540CB225F}" type="pres">
      <dgm:prSet presAssocID="{D8BF46F5-6E1B-45AA-BB24-759CE09F924D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2A72EB78-6056-4C87-97A2-B07F87712496}" type="pres">
      <dgm:prSet presAssocID="{D8BF46F5-6E1B-45AA-BB24-759CE09F924D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2BA82E-87A9-4931-B62B-C18678066818}" type="pres">
      <dgm:prSet presAssocID="{3FAEC6BC-8B62-4A84-B96E-7CB28688D00F}" presName="spacing" presStyleCnt="0"/>
      <dgm:spPr/>
    </dgm:pt>
    <dgm:pt modelId="{C63E2483-F39B-43B7-A8F0-B88ADE96BC3E}" type="pres">
      <dgm:prSet presAssocID="{8DFAA495-D117-49C2-8F58-8C910BD4434E}" presName="composite" presStyleCnt="0"/>
      <dgm:spPr/>
    </dgm:pt>
    <dgm:pt modelId="{7A543174-E3C4-4B15-8A62-3BC6C5399042}" type="pres">
      <dgm:prSet presAssocID="{8DFAA495-D117-49C2-8F58-8C910BD4434E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2034D0B8-88CA-4AE1-950E-B3A576FFE60F}" type="pres">
      <dgm:prSet presAssocID="{8DFAA495-D117-49C2-8F58-8C910BD4434E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9AA03D-B38D-4541-A194-9D722F5C515D}" type="pres">
      <dgm:prSet presAssocID="{244FE2B5-22AE-4976-AF2C-A879CED89306}" presName="spacing" presStyleCnt="0"/>
      <dgm:spPr/>
    </dgm:pt>
    <dgm:pt modelId="{963590C5-649F-4F26-8705-4284A0155E45}" type="pres">
      <dgm:prSet presAssocID="{B7111A71-4327-4D02-9152-FF0E62FBA627}" presName="composite" presStyleCnt="0"/>
      <dgm:spPr/>
    </dgm:pt>
    <dgm:pt modelId="{7D5EDDAD-E7AF-454E-AF99-162A7C5C7A91}" type="pres">
      <dgm:prSet presAssocID="{B7111A71-4327-4D02-9152-FF0E62FBA627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37C30524-4F1A-4C32-8B74-CEEA0006433D}" type="pres">
      <dgm:prSet presAssocID="{B7111A71-4327-4D02-9152-FF0E62FBA627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4E0AC0-6580-4A9F-AB5A-B226CBBA0C3F}" type="presOf" srcId="{D8BF46F5-6E1B-45AA-BB24-759CE09F924D}" destId="{2A72EB78-6056-4C87-97A2-B07F87712496}" srcOrd="0" destOrd="0" presId="urn:microsoft.com/office/officeart/2005/8/layout/vList3"/>
    <dgm:cxn modelId="{E0988527-4891-4A9D-A721-308D448A9A4A}" type="presOf" srcId="{B7111A71-4327-4D02-9152-FF0E62FBA627}" destId="{37C30524-4F1A-4C32-8B74-CEEA0006433D}" srcOrd="0" destOrd="0" presId="urn:microsoft.com/office/officeart/2005/8/layout/vList3"/>
    <dgm:cxn modelId="{9BCCCAC2-EDE6-467B-BA77-B2FA1A9DE9EC}" srcId="{3D151FB4-AA58-4841-A167-910C00EA6149}" destId="{168162C4-8F0B-465B-BA11-F3F50C4D4273}" srcOrd="0" destOrd="0" parTransId="{4798AA7D-B98E-49E2-9FA3-E302DC47930F}" sibTransId="{29C2FC5D-DB51-4B64-8106-0FBD5E65CEE5}"/>
    <dgm:cxn modelId="{B08E62C3-F96F-4641-8938-2736A171C503}" srcId="{3D151FB4-AA58-4841-A167-910C00EA6149}" destId="{B7111A71-4327-4D02-9152-FF0E62FBA627}" srcOrd="3" destOrd="0" parTransId="{88851DFE-4230-4A39-A866-94D07FEEF5B9}" sibTransId="{968E37F9-26B9-43E7-AB79-606054DCC0AB}"/>
    <dgm:cxn modelId="{157D2191-377B-4752-9245-F7F12CE6841D}" type="presOf" srcId="{8DFAA495-D117-49C2-8F58-8C910BD4434E}" destId="{2034D0B8-88CA-4AE1-950E-B3A576FFE60F}" srcOrd="0" destOrd="0" presId="urn:microsoft.com/office/officeart/2005/8/layout/vList3"/>
    <dgm:cxn modelId="{7BF125A1-8B61-4B09-A229-4507E95E58ED}" srcId="{3D151FB4-AA58-4841-A167-910C00EA6149}" destId="{D8BF46F5-6E1B-45AA-BB24-759CE09F924D}" srcOrd="1" destOrd="0" parTransId="{E414947B-10B1-45C9-99BE-95AB51B5723E}" sibTransId="{3FAEC6BC-8B62-4A84-B96E-7CB28688D00F}"/>
    <dgm:cxn modelId="{C9C2FBD0-5393-475A-A46F-186C07CA77C3}" type="presOf" srcId="{168162C4-8F0B-465B-BA11-F3F50C4D4273}" destId="{D3E5D2AF-21E5-4571-81F0-14E266AA360B}" srcOrd="0" destOrd="0" presId="urn:microsoft.com/office/officeart/2005/8/layout/vList3"/>
    <dgm:cxn modelId="{45D93B61-D5C2-42F1-85DF-C04FEFE6D9D3}" type="presOf" srcId="{3D151FB4-AA58-4841-A167-910C00EA6149}" destId="{9E28A30E-4FEA-45BB-AB24-FDDC351568CD}" srcOrd="0" destOrd="0" presId="urn:microsoft.com/office/officeart/2005/8/layout/vList3"/>
    <dgm:cxn modelId="{A90837B4-9963-4E76-A816-7F8DA2D436A6}" srcId="{3D151FB4-AA58-4841-A167-910C00EA6149}" destId="{8DFAA495-D117-49C2-8F58-8C910BD4434E}" srcOrd="2" destOrd="0" parTransId="{C081A966-CB79-4B41-8017-E09A6D4C079D}" sibTransId="{244FE2B5-22AE-4976-AF2C-A879CED89306}"/>
    <dgm:cxn modelId="{C8575E48-2451-4708-B227-170A6B56A04C}" type="presParOf" srcId="{9E28A30E-4FEA-45BB-AB24-FDDC351568CD}" destId="{AA1703CA-5561-49DF-A8F9-270031DB191B}" srcOrd="0" destOrd="0" presId="urn:microsoft.com/office/officeart/2005/8/layout/vList3"/>
    <dgm:cxn modelId="{A95E608A-DDB6-4D0F-98D8-D3FFBE499FA6}" type="presParOf" srcId="{AA1703CA-5561-49DF-A8F9-270031DB191B}" destId="{83A117EC-F83C-4537-B739-006E7775439B}" srcOrd="0" destOrd="0" presId="urn:microsoft.com/office/officeart/2005/8/layout/vList3"/>
    <dgm:cxn modelId="{26028E7D-A182-4068-9C34-373AB1DD1235}" type="presParOf" srcId="{AA1703CA-5561-49DF-A8F9-270031DB191B}" destId="{D3E5D2AF-21E5-4571-81F0-14E266AA360B}" srcOrd="1" destOrd="0" presId="urn:microsoft.com/office/officeart/2005/8/layout/vList3"/>
    <dgm:cxn modelId="{27FAD56E-8121-4416-BF25-AE5F80EF6367}" type="presParOf" srcId="{9E28A30E-4FEA-45BB-AB24-FDDC351568CD}" destId="{9DA4AAE3-3D89-4907-BCDF-779D982F2B24}" srcOrd="1" destOrd="0" presId="urn:microsoft.com/office/officeart/2005/8/layout/vList3"/>
    <dgm:cxn modelId="{536242CA-4133-4F83-9662-35AB7B69FAC4}" type="presParOf" srcId="{9E28A30E-4FEA-45BB-AB24-FDDC351568CD}" destId="{7CB24377-C73E-4EA3-B30F-2D24D1D68A85}" srcOrd="2" destOrd="0" presId="urn:microsoft.com/office/officeart/2005/8/layout/vList3"/>
    <dgm:cxn modelId="{ABC55A47-2360-4DC4-8DDA-EB0F48526C8E}" type="presParOf" srcId="{7CB24377-C73E-4EA3-B30F-2D24D1D68A85}" destId="{C5E4EB00-869F-4211-80E8-102540CB225F}" srcOrd="0" destOrd="0" presId="urn:microsoft.com/office/officeart/2005/8/layout/vList3"/>
    <dgm:cxn modelId="{2F308A5B-7044-475C-ADD5-B0DC81F20843}" type="presParOf" srcId="{7CB24377-C73E-4EA3-B30F-2D24D1D68A85}" destId="{2A72EB78-6056-4C87-97A2-B07F87712496}" srcOrd="1" destOrd="0" presId="urn:microsoft.com/office/officeart/2005/8/layout/vList3"/>
    <dgm:cxn modelId="{ABE04B9A-6768-4266-811E-24E39DC9BEFB}" type="presParOf" srcId="{9E28A30E-4FEA-45BB-AB24-FDDC351568CD}" destId="{D92BA82E-87A9-4931-B62B-C18678066818}" srcOrd="3" destOrd="0" presId="urn:microsoft.com/office/officeart/2005/8/layout/vList3"/>
    <dgm:cxn modelId="{1CCEFF88-E852-499A-9987-21BCE3878DDB}" type="presParOf" srcId="{9E28A30E-4FEA-45BB-AB24-FDDC351568CD}" destId="{C63E2483-F39B-43B7-A8F0-B88ADE96BC3E}" srcOrd="4" destOrd="0" presId="urn:microsoft.com/office/officeart/2005/8/layout/vList3"/>
    <dgm:cxn modelId="{BCB11287-7DCB-4E81-AFAF-550CC6ED727C}" type="presParOf" srcId="{C63E2483-F39B-43B7-A8F0-B88ADE96BC3E}" destId="{7A543174-E3C4-4B15-8A62-3BC6C5399042}" srcOrd="0" destOrd="0" presId="urn:microsoft.com/office/officeart/2005/8/layout/vList3"/>
    <dgm:cxn modelId="{2422ADB5-52ED-4C40-87D5-6AA7CFABD7E0}" type="presParOf" srcId="{C63E2483-F39B-43B7-A8F0-B88ADE96BC3E}" destId="{2034D0B8-88CA-4AE1-950E-B3A576FFE60F}" srcOrd="1" destOrd="0" presId="urn:microsoft.com/office/officeart/2005/8/layout/vList3"/>
    <dgm:cxn modelId="{9EBDE51F-5C78-4CE9-A9B9-B797C5830804}" type="presParOf" srcId="{9E28A30E-4FEA-45BB-AB24-FDDC351568CD}" destId="{419AA03D-B38D-4541-A194-9D722F5C515D}" srcOrd="5" destOrd="0" presId="urn:microsoft.com/office/officeart/2005/8/layout/vList3"/>
    <dgm:cxn modelId="{2BC3C13C-742E-46C3-A858-36D67B7019F4}" type="presParOf" srcId="{9E28A30E-4FEA-45BB-AB24-FDDC351568CD}" destId="{963590C5-649F-4F26-8705-4284A0155E45}" srcOrd="6" destOrd="0" presId="urn:microsoft.com/office/officeart/2005/8/layout/vList3"/>
    <dgm:cxn modelId="{32F43752-EA19-4C35-AB07-8505DA54D367}" type="presParOf" srcId="{963590C5-649F-4F26-8705-4284A0155E45}" destId="{7D5EDDAD-E7AF-454E-AF99-162A7C5C7A91}" srcOrd="0" destOrd="0" presId="urn:microsoft.com/office/officeart/2005/8/layout/vList3"/>
    <dgm:cxn modelId="{E5F4BACF-E998-4FA7-B02D-F8ED23D81E99}" type="presParOf" srcId="{963590C5-649F-4F26-8705-4284A0155E45}" destId="{37C30524-4F1A-4C32-8B74-CEEA0006433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FB28D-0CE3-4F77-BFC9-88EFA5D114B7}">
      <dsp:nvSpPr>
        <dsp:cNvPr id="0" name=""/>
        <dsp:cNvSpPr/>
      </dsp:nvSpPr>
      <dsp:spPr>
        <a:xfrm>
          <a:off x="3473756" y="0"/>
          <a:ext cx="3568086" cy="1838627"/>
        </a:xfrm>
        <a:prstGeom prst="trapezoid">
          <a:avLst>
            <a:gd name="adj" fmla="val 97031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200" kern="1200" dirty="0"/>
            <a:t>מימוש חוק </a:t>
          </a:r>
        </a:p>
        <a:p>
          <a:pPr lvl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200" kern="1200" dirty="0"/>
            <a:t>בקרת אימפדנס</a:t>
          </a:r>
        </a:p>
      </dsp:txBody>
      <dsp:txXfrm>
        <a:off x="3473756" y="0"/>
        <a:ext cx="3568086" cy="1838627"/>
      </dsp:txXfrm>
    </dsp:sp>
    <dsp:sp modelId="{256B273A-41D6-4CC8-A579-F1CE5F75C341}">
      <dsp:nvSpPr>
        <dsp:cNvPr id="0" name=""/>
        <dsp:cNvSpPr/>
      </dsp:nvSpPr>
      <dsp:spPr>
        <a:xfrm>
          <a:off x="2605317" y="1838627"/>
          <a:ext cx="5304964" cy="895009"/>
        </a:xfrm>
        <a:prstGeom prst="trapezoid">
          <a:avLst>
            <a:gd name="adj" fmla="val 97031"/>
          </a:avLst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200" kern="1200" dirty="0"/>
            <a:t>שליטה ובקרה על רובוט דרך </a:t>
          </a:r>
          <a:r>
            <a:rPr lang="en-US" sz="2200" kern="1200" dirty="0" err="1"/>
            <a:t>MuJoCo-Py</a:t>
          </a:r>
          <a:endParaRPr lang="he-IL" sz="2200" kern="1200" dirty="0"/>
        </a:p>
      </dsp:txBody>
      <dsp:txXfrm>
        <a:off x="3533686" y="1838627"/>
        <a:ext cx="3448226" cy="895009"/>
      </dsp:txXfrm>
    </dsp:sp>
    <dsp:sp modelId="{1559FAEF-5886-4630-BCF1-C458D20B03BA}">
      <dsp:nvSpPr>
        <dsp:cNvPr id="0" name=""/>
        <dsp:cNvSpPr/>
      </dsp:nvSpPr>
      <dsp:spPr>
        <a:xfrm>
          <a:off x="1736878" y="2733637"/>
          <a:ext cx="7041842" cy="895009"/>
        </a:xfrm>
        <a:prstGeom prst="trapezoid">
          <a:avLst>
            <a:gd name="adj" fmla="val 97031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200" kern="1200" dirty="0"/>
            <a:t>תכנות </a:t>
          </a:r>
          <a:r>
            <a:rPr lang="he-IL" sz="2200" kern="1200" dirty="0" err="1"/>
            <a:t>בפייתון</a:t>
          </a:r>
          <a:endParaRPr lang="he-IL" sz="2200" kern="1200" dirty="0"/>
        </a:p>
      </dsp:txBody>
      <dsp:txXfrm>
        <a:off x="2969200" y="2733637"/>
        <a:ext cx="4577197" cy="895009"/>
      </dsp:txXfrm>
    </dsp:sp>
    <dsp:sp modelId="{41B06754-D387-43B0-81F5-A47EEB42FCDE}">
      <dsp:nvSpPr>
        <dsp:cNvPr id="0" name=""/>
        <dsp:cNvSpPr/>
      </dsp:nvSpPr>
      <dsp:spPr>
        <a:xfrm>
          <a:off x="868439" y="3628647"/>
          <a:ext cx="8778720" cy="895009"/>
        </a:xfrm>
        <a:prstGeom prst="trapezoid">
          <a:avLst>
            <a:gd name="adj" fmla="val 97031"/>
          </a:avLst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200" kern="1200" dirty="0"/>
            <a:t>מידול סביבה בתוכנת </a:t>
          </a:r>
          <a:r>
            <a:rPr lang="en-US" sz="2200" kern="1200" dirty="0" err="1"/>
            <a:t>MuJoCo</a:t>
          </a:r>
          <a:endParaRPr lang="he-IL" sz="2200" kern="1200" dirty="0"/>
        </a:p>
      </dsp:txBody>
      <dsp:txXfrm>
        <a:off x="2404715" y="3628647"/>
        <a:ext cx="5706168" cy="895009"/>
      </dsp:txXfrm>
    </dsp:sp>
    <dsp:sp modelId="{89E33C9E-B6E3-4E50-A7E8-A4B88D7DE0CF}">
      <dsp:nvSpPr>
        <dsp:cNvPr id="0" name=""/>
        <dsp:cNvSpPr/>
      </dsp:nvSpPr>
      <dsp:spPr>
        <a:xfrm>
          <a:off x="0" y="4523657"/>
          <a:ext cx="10515599" cy="895009"/>
        </a:xfrm>
        <a:prstGeom prst="trapezoid">
          <a:avLst>
            <a:gd name="adj" fmla="val 97031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200" kern="1200" dirty="0"/>
            <a:t>הבנת עולם בקרת האימפדנס</a:t>
          </a:r>
        </a:p>
      </dsp:txBody>
      <dsp:txXfrm>
        <a:off x="1840229" y="4523657"/>
        <a:ext cx="6835139" cy="8950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FB4BFD-44DF-4211-B119-30BB0C4504B9}">
      <dsp:nvSpPr>
        <dsp:cNvPr id="0" name=""/>
        <dsp:cNvSpPr/>
      </dsp:nvSpPr>
      <dsp:spPr>
        <a:xfrm>
          <a:off x="-3057319" y="-470740"/>
          <a:ext cx="3646951" cy="3646951"/>
        </a:xfrm>
        <a:prstGeom prst="blockArc">
          <a:avLst>
            <a:gd name="adj1" fmla="val 18900000"/>
            <a:gd name="adj2" fmla="val 2700000"/>
            <a:gd name="adj3" fmla="val 59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D16B00-B016-4A1F-85BA-BE6A57F81B3B}">
      <dsp:nvSpPr>
        <dsp:cNvPr id="0" name=""/>
        <dsp:cNvSpPr/>
      </dsp:nvSpPr>
      <dsp:spPr>
        <a:xfrm>
          <a:off x="309323" y="207996"/>
          <a:ext cx="3805695" cy="4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366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Position terms</a:t>
          </a:r>
        </a:p>
      </dsp:txBody>
      <dsp:txXfrm>
        <a:off x="309323" y="207996"/>
        <a:ext cx="3805695" cy="416209"/>
      </dsp:txXfrm>
    </dsp:sp>
    <dsp:sp modelId="{4F25E43D-F531-4430-92DD-FA29A14DB47B}">
      <dsp:nvSpPr>
        <dsp:cNvPr id="0" name=""/>
        <dsp:cNvSpPr/>
      </dsp:nvSpPr>
      <dsp:spPr>
        <a:xfrm>
          <a:off x="49192" y="155970"/>
          <a:ext cx="520261" cy="5202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733E0-4421-48F0-AD5B-FFCD447363B1}">
      <dsp:nvSpPr>
        <dsp:cNvPr id="0" name=""/>
        <dsp:cNvSpPr/>
      </dsp:nvSpPr>
      <dsp:spPr>
        <a:xfrm>
          <a:off x="547946" y="832419"/>
          <a:ext cx="3567072" cy="4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366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Velocity terms</a:t>
          </a:r>
        </a:p>
      </dsp:txBody>
      <dsp:txXfrm>
        <a:off x="547946" y="832419"/>
        <a:ext cx="3567072" cy="416209"/>
      </dsp:txXfrm>
    </dsp:sp>
    <dsp:sp modelId="{8CA3EBCD-31BC-4287-8676-8947E781C199}">
      <dsp:nvSpPr>
        <dsp:cNvPr id="0" name=""/>
        <dsp:cNvSpPr/>
      </dsp:nvSpPr>
      <dsp:spPr>
        <a:xfrm>
          <a:off x="287815" y="780392"/>
          <a:ext cx="520261" cy="5202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2CA6F6-4559-4740-AD2B-A12335CD2DB4}">
      <dsp:nvSpPr>
        <dsp:cNvPr id="0" name=""/>
        <dsp:cNvSpPr/>
      </dsp:nvSpPr>
      <dsp:spPr>
        <a:xfrm>
          <a:off x="547946" y="1456841"/>
          <a:ext cx="3567072" cy="4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366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Force terms</a:t>
          </a:r>
        </a:p>
      </dsp:txBody>
      <dsp:txXfrm>
        <a:off x="547946" y="1456841"/>
        <a:ext cx="3567072" cy="416209"/>
      </dsp:txXfrm>
    </dsp:sp>
    <dsp:sp modelId="{33860E1E-B5B7-4471-A534-2550B30EBEFA}">
      <dsp:nvSpPr>
        <dsp:cNvPr id="0" name=""/>
        <dsp:cNvSpPr/>
      </dsp:nvSpPr>
      <dsp:spPr>
        <a:xfrm>
          <a:off x="287815" y="1404815"/>
          <a:ext cx="520261" cy="5202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AA5964-1073-426C-9152-5862C27C9796}">
      <dsp:nvSpPr>
        <dsp:cNvPr id="0" name=""/>
        <dsp:cNvSpPr/>
      </dsp:nvSpPr>
      <dsp:spPr>
        <a:xfrm>
          <a:off x="309323" y="2081263"/>
          <a:ext cx="3805695" cy="4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366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Inertial Coupling terms</a:t>
          </a:r>
        </a:p>
      </dsp:txBody>
      <dsp:txXfrm>
        <a:off x="309323" y="2081263"/>
        <a:ext cx="3805695" cy="416209"/>
      </dsp:txXfrm>
    </dsp:sp>
    <dsp:sp modelId="{DB1B7B14-497E-4F9F-95CF-4EAD72171BB7}">
      <dsp:nvSpPr>
        <dsp:cNvPr id="0" name=""/>
        <dsp:cNvSpPr/>
      </dsp:nvSpPr>
      <dsp:spPr>
        <a:xfrm>
          <a:off x="49192" y="2029237"/>
          <a:ext cx="520261" cy="5202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5D2AF-21E5-4571-81F0-14E266AA360B}">
      <dsp:nvSpPr>
        <dsp:cNvPr id="0" name=""/>
        <dsp:cNvSpPr/>
      </dsp:nvSpPr>
      <dsp:spPr>
        <a:xfrm>
          <a:off x="1133724" y="1804"/>
          <a:ext cx="5558131" cy="10650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14300" rIns="469646" bIns="114300" numCol="1" spcCol="1270" anchor="ctr" anchorCtr="0">
          <a:noAutofit/>
        </a:bodyPr>
        <a:lstStyle/>
        <a:p>
          <a:pPr lvl="0" algn="ct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000" kern="1200"/>
            <a:t>העמקה בחוק הבקרה</a:t>
          </a:r>
          <a:endParaRPr lang="he-IL" sz="3000" kern="1200" dirty="0"/>
        </a:p>
      </dsp:txBody>
      <dsp:txXfrm>
        <a:off x="1133724" y="1804"/>
        <a:ext cx="5291875" cy="1065024"/>
      </dsp:txXfrm>
    </dsp:sp>
    <dsp:sp modelId="{83A117EC-F83C-4537-B739-006E7775439B}">
      <dsp:nvSpPr>
        <dsp:cNvPr id="0" name=""/>
        <dsp:cNvSpPr/>
      </dsp:nvSpPr>
      <dsp:spPr>
        <a:xfrm>
          <a:off x="6159344" y="1804"/>
          <a:ext cx="1065024" cy="106502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A72EB78-6056-4C87-97A2-B07F87712496}">
      <dsp:nvSpPr>
        <dsp:cNvPr id="0" name=""/>
        <dsp:cNvSpPr/>
      </dsp:nvSpPr>
      <dsp:spPr>
        <a:xfrm>
          <a:off x="1133724" y="1384746"/>
          <a:ext cx="5558131" cy="10650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14300" rIns="469646" bIns="114300" numCol="1" spcCol="1270" anchor="ctr" anchorCtr="0">
          <a:noAutofit/>
        </a:bodyPr>
        <a:lstStyle/>
        <a:p>
          <a:pPr lvl="0" algn="ct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000" kern="1200"/>
            <a:t>פתרון </a:t>
          </a:r>
          <a:r>
            <a:rPr lang="en-US" sz="3000" kern="1200"/>
            <a:t>RK4</a:t>
          </a:r>
          <a:endParaRPr lang="he-IL" sz="3000" kern="1200" dirty="0"/>
        </a:p>
      </dsp:txBody>
      <dsp:txXfrm>
        <a:off x="1133724" y="1384746"/>
        <a:ext cx="5291875" cy="1065024"/>
      </dsp:txXfrm>
    </dsp:sp>
    <dsp:sp modelId="{C5E4EB00-869F-4211-80E8-102540CB225F}">
      <dsp:nvSpPr>
        <dsp:cNvPr id="0" name=""/>
        <dsp:cNvSpPr/>
      </dsp:nvSpPr>
      <dsp:spPr>
        <a:xfrm>
          <a:off x="6159344" y="1384746"/>
          <a:ext cx="1065024" cy="1065024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034D0B8-88CA-4AE1-950E-B3A576FFE60F}">
      <dsp:nvSpPr>
        <dsp:cNvPr id="0" name=""/>
        <dsp:cNvSpPr/>
      </dsp:nvSpPr>
      <dsp:spPr>
        <a:xfrm>
          <a:off x="1133724" y="2767688"/>
          <a:ext cx="5558131" cy="10650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14300" rIns="469646" bIns="114300" numCol="1" spcCol="1270" anchor="ctr" anchorCtr="0">
          <a:noAutofit/>
        </a:bodyPr>
        <a:lstStyle/>
        <a:p>
          <a:pPr lvl="0" algn="ct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000" kern="1200"/>
            <a:t>סימולציה </a:t>
          </a:r>
          <a:r>
            <a:rPr lang="en-US" sz="3000" kern="1200"/>
            <a:t>OFFLINE</a:t>
          </a:r>
          <a:r>
            <a:rPr lang="he-IL" sz="3000" kern="1200"/>
            <a:t> של </a:t>
          </a:r>
          <a:r>
            <a:rPr lang="en-US" sz="3000" kern="1200"/>
            <a:t>RK4</a:t>
          </a:r>
          <a:endParaRPr lang="en-US" sz="3000" kern="1200" dirty="0"/>
        </a:p>
      </dsp:txBody>
      <dsp:txXfrm>
        <a:off x="1133724" y="2767688"/>
        <a:ext cx="5291875" cy="1065024"/>
      </dsp:txXfrm>
    </dsp:sp>
    <dsp:sp modelId="{7A543174-E3C4-4B15-8A62-3BC6C5399042}">
      <dsp:nvSpPr>
        <dsp:cNvPr id="0" name=""/>
        <dsp:cNvSpPr/>
      </dsp:nvSpPr>
      <dsp:spPr>
        <a:xfrm>
          <a:off x="6159344" y="2767688"/>
          <a:ext cx="1065024" cy="10650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7C30524-4F1A-4C32-8B74-CEEA0006433D}">
      <dsp:nvSpPr>
        <dsp:cNvPr id="0" name=""/>
        <dsp:cNvSpPr/>
      </dsp:nvSpPr>
      <dsp:spPr>
        <a:xfrm>
          <a:off x="1133724" y="4150630"/>
          <a:ext cx="5558131" cy="10650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14300" rIns="469646" bIns="114300" numCol="1" spcCol="1270" anchor="ctr" anchorCtr="0">
          <a:noAutofit/>
        </a:bodyPr>
        <a:lstStyle/>
        <a:p>
          <a:pPr lvl="0" algn="ct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000" kern="1200"/>
            <a:t>סימולצית חוק בקרת אימפדנס ב </a:t>
          </a:r>
          <a:r>
            <a:rPr lang="es-ES" sz="3000" kern="1200"/>
            <a:t>MJ</a:t>
          </a:r>
          <a:r>
            <a:rPr lang="en-US" sz="3000" kern="1200"/>
            <a:t>-PY</a:t>
          </a:r>
          <a:endParaRPr lang="he-IL" sz="3000" kern="1200" dirty="0"/>
        </a:p>
      </dsp:txBody>
      <dsp:txXfrm>
        <a:off x="1133724" y="4150630"/>
        <a:ext cx="5291875" cy="1065024"/>
      </dsp:txXfrm>
    </dsp:sp>
    <dsp:sp modelId="{7D5EDDAD-E7AF-454E-AF99-162A7C5C7A91}">
      <dsp:nvSpPr>
        <dsp:cNvPr id="0" name=""/>
        <dsp:cNvSpPr/>
      </dsp:nvSpPr>
      <dsp:spPr>
        <a:xfrm>
          <a:off x="6159344" y="4150630"/>
          <a:ext cx="1065024" cy="1065024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38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image" Target="../media/image112.wmf"/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image" Target="../media/image112.wmf"/><Relationship Id="rId1" Type="http://schemas.openxmlformats.org/officeDocument/2006/relationships/image" Target="../media/image38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Relationship Id="rId5" Type="http://schemas.openxmlformats.org/officeDocument/2006/relationships/image" Target="../media/image147.wmf"/><Relationship Id="rId4" Type="http://schemas.openxmlformats.org/officeDocument/2006/relationships/image" Target="../media/image14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38.wmf"/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423FE413-583A-4C4B-8DF7-7C0403413A4C}" type="datetimeFigureOut">
              <a:rPr lang="he-IL" smtClean="0"/>
              <a:t>י"ד/ניסן/תשפ"א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9A2FE7C-F869-4E71-A61C-E042D527E5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1441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20 שניות</a:t>
            </a:r>
            <a:r>
              <a:rPr lang="he-IL" baseline="0" dirty="0"/>
              <a:t> – מספרים על המאמרים </a:t>
            </a:r>
            <a:r>
              <a:rPr lang="he-IL" baseline="0" dirty="0" err="1"/>
              <a:t>שקראנ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89022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0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30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18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7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13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5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5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2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7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l="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video" Target="../media/media4.mp4"/><Relationship Id="rId7" Type="http://schemas.openxmlformats.org/officeDocument/2006/relationships/image" Target="../media/image2.png"/><Relationship Id="rId2" Type="http://schemas.microsoft.com/office/2007/relationships/media" Target="../media/media4.mp4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8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png"/><Relationship Id="rId5" Type="http://schemas.openxmlformats.org/officeDocument/2006/relationships/image" Target="../media/image21.wmf"/><Relationship Id="rId4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5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8.png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.png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40.png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9.png"/><Relationship Id="rId9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oleObject" Target="../embeddings/oleObject12.bin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340.png"/><Relationship Id="rId10" Type="http://schemas.openxmlformats.org/officeDocument/2006/relationships/image" Target="../media/image2.png"/><Relationship Id="rId4" Type="http://schemas.openxmlformats.org/officeDocument/2006/relationships/image" Target="../media/image21.wmf"/><Relationship Id="rId9" Type="http://schemas.openxmlformats.org/officeDocument/2006/relationships/image" Target="../media/image52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20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7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image" Target="../media/image2.png"/><Relationship Id="rId10" Type="http://schemas.openxmlformats.org/officeDocument/2006/relationships/image" Target="../media/image72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74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oleObject" Target="../embeddings/oleObject26.bin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7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5" Type="http://schemas.openxmlformats.org/officeDocument/2006/relationships/image" Target="../media/image81.jpeg"/><Relationship Id="rId10" Type="http://schemas.openxmlformats.org/officeDocument/2006/relationships/image" Target="../media/image78.wmf"/><Relationship Id="rId4" Type="http://schemas.openxmlformats.org/officeDocument/2006/relationships/image" Target="../media/image75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80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2.png"/><Relationship Id="rId4" Type="http://schemas.openxmlformats.org/officeDocument/2006/relationships/image" Target="../media/image82.wmf"/><Relationship Id="rId9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86.wmf"/><Relationship Id="rId9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2.png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91.w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93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2.png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94.wmf"/><Relationship Id="rId10" Type="http://schemas.openxmlformats.org/officeDocument/2006/relationships/image" Target="../media/image96.wmf"/><Relationship Id="rId4" Type="http://schemas.openxmlformats.org/officeDocument/2006/relationships/oleObject" Target="../embeddings/oleObject37.bin"/><Relationship Id="rId9" Type="http://schemas.openxmlformats.org/officeDocument/2006/relationships/oleObject" Target="../embeddings/oleObject40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8.png"/><Relationship Id="rId5" Type="http://schemas.openxmlformats.org/officeDocument/2006/relationships/image" Target="../media/image97.wmf"/><Relationship Id="rId4" Type="http://schemas.openxmlformats.org/officeDocument/2006/relationships/oleObject" Target="../embeddings/oleObject4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99.wmf"/><Relationship Id="rId4" Type="http://schemas.openxmlformats.org/officeDocument/2006/relationships/oleObject" Target="../embeddings/oleObject4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2.png"/><Relationship Id="rId7" Type="http://schemas.openxmlformats.org/officeDocument/2006/relationships/image" Target="../media/image1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38.wmf"/><Relationship Id="rId10" Type="http://schemas.openxmlformats.org/officeDocument/2006/relationships/image" Target="../media/image113.wmf"/><Relationship Id="rId4" Type="http://schemas.openxmlformats.org/officeDocument/2006/relationships/oleObject" Target="../embeddings/oleObject48.bin"/><Relationship Id="rId9" Type="http://schemas.openxmlformats.org/officeDocument/2006/relationships/oleObject" Target="../embeddings/oleObject50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.png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51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.png"/><Relationship Id="rId5" Type="http://schemas.openxmlformats.org/officeDocument/2006/relationships/image" Target="../media/image116.wmf"/><Relationship Id="rId4" Type="http://schemas.openxmlformats.org/officeDocument/2006/relationships/oleObject" Target="../embeddings/oleObject52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120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3.png"/><Relationship Id="rId7" Type="http://schemas.openxmlformats.org/officeDocument/2006/relationships/image" Target="../media/image1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38.wmf"/><Relationship Id="rId10" Type="http://schemas.openxmlformats.org/officeDocument/2006/relationships/image" Target="../media/image123.wmf"/><Relationship Id="rId4" Type="http://schemas.openxmlformats.org/officeDocument/2006/relationships/oleObject" Target="../embeddings/oleObject57.bin"/><Relationship Id="rId9" Type="http://schemas.openxmlformats.org/officeDocument/2006/relationships/oleObject" Target="../embeddings/oleObject59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.png"/><Relationship Id="rId5" Type="http://schemas.openxmlformats.org/officeDocument/2006/relationships/image" Target="../media/image124.wmf"/><Relationship Id="rId4" Type="http://schemas.openxmlformats.org/officeDocument/2006/relationships/oleObject" Target="../embeddings/oleObject60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4.png"/><Relationship Id="rId7" Type="http://schemas.openxmlformats.org/officeDocument/2006/relationships/diagramLayout" Target="../diagrams/layout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diagramData" Target="../diagrams/data2.xml"/><Relationship Id="rId11" Type="http://schemas.openxmlformats.org/officeDocument/2006/relationships/image" Target="../media/image2.png"/><Relationship Id="rId5" Type="http://schemas.openxmlformats.org/officeDocument/2006/relationships/image" Target="../media/image6.wmf"/><Relationship Id="rId10" Type="http://schemas.microsoft.com/office/2007/relationships/diagramDrawing" Target="../diagrams/drawing2.xml"/><Relationship Id="rId4" Type="http://schemas.openxmlformats.org/officeDocument/2006/relationships/oleObject" Target="../embeddings/oleObject1.bin"/><Relationship Id="rId9" Type="http://schemas.openxmlformats.org/officeDocument/2006/relationships/diagramColors" Target="../diagrams/colors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3.png"/><Relationship Id="rId7" Type="http://schemas.openxmlformats.org/officeDocument/2006/relationships/image" Target="../media/image1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38.wmf"/><Relationship Id="rId10" Type="http://schemas.openxmlformats.org/officeDocument/2006/relationships/image" Target="../media/image133.wmf"/><Relationship Id="rId4" Type="http://schemas.openxmlformats.org/officeDocument/2006/relationships/oleObject" Target="../embeddings/oleObject66.bin"/><Relationship Id="rId9" Type="http://schemas.openxmlformats.org/officeDocument/2006/relationships/oleObject" Target="../embeddings/oleObject68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13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13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13" Type="http://schemas.openxmlformats.org/officeDocument/2006/relationships/image" Target="../media/image146.wmf"/><Relationship Id="rId3" Type="http://schemas.openxmlformats.org/officeDocument/2006/relationships/oleObject" Target="../embeddings/oleObject75.bin"/><Relationship Id="rId7" Type="http://schemas.openxmlformats.org/officeDocument/2006/relationships/image" Target="../media/image2.png"/><Relationship Id="rId12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24.png"/><Relationship Id="rId11" Type="http://schemas.openxmlformats.org/officeDocument/2006/relationships/image" Target="../media/image145.wmf"/><Relationship Id="rId5" Type="http://schemas.openxmlformats.org/officeDocument/2006/relationships/image" Target="../media/image23.png"/><Relationship Id="rId15" Type="http://schemas.openxmlformats.org/officeDocument/2006/relationships/image" Target="../media/image147.wmf"/><Relationship Id="rId10" Type="http://schemas.openxmlformats.org/officeDocument/2006/relationships/oleObject" Target="../embeddings/oleObject77.bin"/><Relationship Id="rId4" Type="http://schemas.openxmlformats.org/officeDocument/2006/relationships/image" Target="../media/image143.wmf"/><Relationship Id="rId9" Type="http://schemas.openxmlformats.org/officeDocument/2006/relationships/image" Target="../media/image144.wmf"/><Relationship Id="rId14" Type="http://schemas.openxmlformats.org/officeDocument/2006/relationships/oleObject" Target="../embeddings/oleObject79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microsoft.com/office/2007/relationships/media" Target="../media/media7.mp4"/><Relationship Id="rId7" Type="http://schemas.openxmlformats.org/officeDocument/2006/relationships/image" Target="../media/image2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4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0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פרויקט גמר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1"/>
            <a:r>
              <a:rPr lang="he-IL" dirty="0"/>
              <a:t>הצגת סיכום עבודה סמסטריאלית</a:t>
            </a: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3554ADE0-2F89-4D15-8A3E-9166D29D9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9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10</a:t>
            </a:fld>
            <a:endParaRPr lang="he-IL"/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xmlns="" id="{EDC7F9DF-6A9F-4A5A-9929-D41363243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 rtl="1">
              <a:lnSpc>
                <a:spcPct val="150000"/>
              </a:lnSpc>
            </a:pPr>
            <a:r>
              <a:rPr lang="he-IL" b="1" dirty="0">
                <a:solidFill>
                  <a:srgbClr val="CCCC00"/>
                </a:solidFill>
              </a:rPr>
              <a:t>בצהוב</a:t>
            </a:r>
            <a:r>
              <a:rPr lang="he-IL" dirty="0"/>
              <a:t> : אות הרפרנס, </a:t>
            </a:r>
            <a:r>
              <a:rPr lang="he-IL" b="1" dirty="0">
                <a:solidFill>
                  <a:srgbClr val="0070C0"/>
                </a:solidFill>
              </a:rPr>
              <a:t>בכחול</a:t>
            </a:r>
            <a:r>
              <a:rPr lang="he-IL" dirty="0"/>
              <a:t> : התנועה בפועל.</a:t>
            </a:r>
          </a:p>
          <a:p>
            <a:pPr algn="just" rtl="1">
              <a:lnSpc>
                <a:spcPct val="150000"/>
              </a:lnSpc>
            </a:pPr>
            <a:r>
              <a:rPr lang="he-IL" b="1" dirty="0"/>
              <a:t>נתוני האימפדנס </a:t>
            </a:r>
            <a:r>
              <a:rPr lang="he-IL" dirty="0"/>
              <a:t>: כמו הנתונים ההתחלתיים של המערכת.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14E0DFD8-7DC5-4156-88DF-A4D46E10C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03890"/>
            <a:ext cx="8249697" cy="3254109"/>
          </a:xfrm>
          <a:prstGeom prst="rect">
            <a:avLst/>
          </a:prstGeom>
        </p:spPr>
      </p:pic>
      <p:pic>
        <p:nvPicPr>
          <p:cNvPr id="3" name="SimScape_vibration_Fint_exp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43364" y="4191169"/>
            <a:ext cx="3406589" cy="1660152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xmlns="" id="{E3C7B1B5-094B-4067-BB39-19CF89F21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dirty="0"/>
              <a:t>למידה תאורטית של אימפדנס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238452" y="351448"/>
            <a:ext cx="8702537" cy="1325563"/>
          </a:xfrm>
        </p:spPr>
        <p:txBody>
          <a:bodyPr/>
          <a:lstStyle/>
          <a:p>
            <a:pPr algn="ctr" rtl="1"/>
            <a:r>
              <a:rPr lang="he-IL" dirty="0"/>
              <a:t>סימולציית </a:t>
            </a:r>
            <a:r>
              <a:rPr lang="en-US" dirty="0"/>
              <a:t>Simulink</a:t>
            </a:r>
            <a:r>
              <a:rPr lang="he-IL" dirty="0"/>
              <a:t> להדגמת בקרת אימפדנס</a:t>
            </a:r>
          </a:p>
        </p:txBody>
      </p:sp>
    </p:spTree>
    <p:extLst>
      <p:ext uri="{BB962C8B-B14F-4D97-AF65-F5344CB8AC3E}">
        <p14:creationId xmlns:p14="http://schemas.microsoft.com/office/powerpoint/2010/main" val="423537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452" y="351448"/>
            <a:ext cx="8702537" cy="1325563"/>
          </a:xfrm>
        </p:spPr>
        <p:txBody>
          <a:bodyPr/>
          <a:lstStyle/>
          <a:p>
            <a:pPr algn="ctr" rtl="1"/>
            <a:r>
              <a:rPr lang="he-IL" dirty="0"/>
              <a:t>סימולציית </a:t>
            </a:r>
            <a:r>
              <a:rPr lang="en-US" dirty="0"/>
              <a:t>Simulink</a:t>
            </a:r>
            <a:r>
              <a:rPr lang="he-IL" dirty="0"/>
              <a:t> להדגמת בקרת אימפדנס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11</a:t>
            </a:fld>
            <a:endParaRPr lang="he-IL"/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xmlns="" id="{EDC7F9DF-6A9F-4A5A-9929-D41363243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 rtl="1">
              <a:lnSpc>
                <a:spcPct val="150000"/>
              </a:lnSpc>
            </a:pPr>
            <a:r>
              <a:rPr lang="he-IL" b="1" dirty="0">
                <a:solidFill>
                  <a:srgbClr val="CCCC00"/>
                </a:solidFill>
              </a:rPr>
              <a:t>בצהוב</a:t>
            </a:r>
            <a:r>
              <a:rPr lang="he-IL" dirty="0"/>
              <a:t> : אות הרפרנס, </a:t>
            </a:r>
            <a:r>
              <a:rPr lang="he-IL" b="1" dirty="0">
                <a:solidFill>
                  <a:srgbClr val="0070C0"/>
                </a:solidFill>
              </a:rPr>
              <a:t>בכחול</a:t>
            </a:r>
            <a:r>
              <a:rPr lang="he-IL" dirty="0"/>
              <a:t> : התנועה בפועל.</a:t>
            </a:r>
          </a:p>
          <a:p>
            <a:pPr algn="just" rtl="1">
              <a:lnSpc>
                <a:spcPct val="150000"/>
              </a:lnSpc>
            </a:pPr>
            <a:r>
              <a:rPr lang="he-IL" b="1" dirty="0"/>
              <a:t>נתוני האימפדנס </a:t>
            </a:r>
            <a:r>
              <a:rPr lang="he-IL" dirty="0"/>
              <a:t>: קבוע הקפיץ גדול פי 3.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xmlns="" id="{4F1D86AD-4D8B-4F3B-ACFC-2B9D6188A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6951"/>
            <a:ext cx="8249697" cy="3271050"/>
          </a:xfrm>
          <a:prstGeom prst="rect">
            <a:avLst/>
          </a:prstGeom>
        </p:spPr>
      </p:pic>
      <p:pic>
        <p:nvPicPr>
          <p:cNvPr id="5" name="SimScape_vibration_Fint_exp11_K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40353" y="4186519"/>
            <a:ext cx="3400636" cy="165725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F8F71FD9-10D7-451D-BAC5-D09238CEF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dirty="0"/>
              <a:t>למידה תאורטית של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2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451" y="350230"/>
            <a:ext cx="8702537" cy="1325563"/>
          </a:xfrm>
        </p:spPr>
        <p:txBody>
          <a:bodyPr/>
          <a:lstStyle/>
          <a:p>
            <a:pPr algn="ctr" rtl="1"/>
            <a:r>
              <a:rPr lang="he-IL" dirty="0"/>
              <a:t>סימולציית </a:t>
            </a:r>
            <a:r>
              <a:rPr lang="en-US" dirty="0"/>
              <a:t>Simulink</a:t>
            </a:r>
            <a:r>
              <a:rPr lang="he-IL" dirty="0"/>
              <a:t> להדגמת בקרת אימפדנס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12</a:t>
            </a:fld>
            <a:endParaRPr lang="he-IL"/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xmlns="" id="{EDC7F9DF-6A9F-4A5A-9929-D41363243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 rtl="1">
              <a:lnSpc>
                <a:spcPct val="150000"/>
              </a:lnSpc>
            </a:pPr>
            <a:r>
              <a:rPr lang="he-IL" b="1" dirty="0">
                <a:solidFill>
                  <a:srgbClr val="CCCC00"/>
                </a:solidFill>
              </a:rPr>
              <a:t>בצהוב </a:t>
            </a:r>
            <a:r>
              <a:rPr lang="he-IL" dirty="0"/>
              <a:t>: אות הרפרנס, </a:t>
            </a:r>
            <a:r>
              <a:rPr lang="he-IL" b="1" dirty="0">
                <a:solidFill>
                  <a:srgbClr val="0070C0"/>
                </a:solidFill>
              </a:rPr>
              <a:t>בכחול</a:t>
            </a:r>
            <a:r>
              <a:rPr lang="he-IL" dirty="0"/>
              <a:t> : התנועה בפועל.</a:t>
            </a:r>
          </a:p>
          <a:p>
            <a:pPr algn="r" rtl="1">
              <a:lnSpc>
                <a:spcPct val="150000"/>
              </a:lnSpc>
            </a:pPr>
            <a:r>
              <a:rPr lang="he-IL" b="1" dirty="0"/>
              <a:t>נתוני האימפדנס </a:t>
            </a:r>
            <a:r>
              <a:rPr lang="he-IL" dirty="0"/>
              <a:t>: קבוע הריסון גדול פי 10.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xmlns="" id="{DA3C19EC-293C-4184-88C8-2D7F0D800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1983"/>
            <a:ext cx="8239648" cy="3266018"/>
          </a:xfrm>
          <a:prstGeom prst="rect">
            <a:avLst/>
          </a:prstGeom>
        </p:spPr>
      </p:pic>
      <p:pic>
        <p:nvPicPr>
          <p:cNvPr id="3" name="SimScape_vibration_Fint_exp11c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7932" y="4195481"/>
            <a:ext cx="3403056" cy="164950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D22A7107-F7F8-4A8C-82A4-745CE3929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dirty="0"/>
              <a:t>למידה תאורטית של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2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צעדים ראשונים בסביבת </a:t>
            </a:r>
            <a:r>
              <a:rPr lang="en-US" dirty="0" err="1"/>
              <a:t>MuJoCo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b="1" dirty="0"/>
              <a:t>האתגר המרכזי: </a:t>
            </a:r>
            <a:r>
              <a:rPr lang="he-IL" dirty="0"/>
              <a:t>מידול גוף קעור.</a:t>
            </a:r>
          </a:p>
          <a:p>
            <a:pPr algn="r" rtl="1"/>
            <a:r>
              <a:rPr lang="he-IL" b="1" dirty="0"/>
              <a:t>הפתרון: </a:t>
            </a:r>
            <a:r>
              <a:rPr lang="he-IL" dirty="0"/>
              <a:t>חלוקה למספר רב של גופים קמורים וחיבורם יחד.</a:t>
            </a:r>
          </a:p>
          <a:p>
            <a:pPr algn="r" rtl="1"/>
            <a:r>
              <a:rPr lang="he-IL" dirty="0"/>
              <a:t>הכרות ראשונה עם יצירת קבצי </a:t>
            </a:r>
            <a:r>
              <a:rPr lang="en-US" dirty="0"/>
              <a:t> XML</a:t>
            </a:r>
            <a:r>
              <a:rPr lang="he-IL" dirty="0"/>
              <a:t>- קביעת פרמטרים של הסביבה ושל הרובוט, מידול רובוט 2 </a:t>
            </a:r>
            <a:r>
              <a:rPr lang="he-IL" dirty="0" err="1"/>
              <a:t>ד"ח</a:t>
            </a:r>
            <a:r>
              <a:rPr lang="he-IL" dirty="0"/>
              <a:t>.</a:t>
            </a:r>
          </a:p>
          <a:p>
            <a:pPr algn="r" rtl="1"/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ACD264BA-E702-4997-BC0E-FA7BE6FB8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xmlns="" id="{0C0423F2-C073-46BB-B4E1-76456073C4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49687"/>
            <a:ext cx="1935813" cy="1543188"/>
          </a:xfrm>
          <a:prstGeom prst="rect">
            <a:avLst/>
          </a:prstGeom>
        </p:spPr>
      </p:pic>
      <p:pic>
        <p:nvPicPr>
          <p:cNvPr id="6" name="תמונה 5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xmlns="" id="{F7F9F2A1-F7B3-49BC-A1CB-F3851A8451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9" t="3772" r="58445" b="77424"/>
          <a:stretch/>
        </p:blipFill>
        <p:spPr>
          <a:xfrm rot="11083555">
            <a:off x="3052409" y="3824271"/>
            <a:ext cx="1813556" cy="1470856"/>
          </a:xfrm>
          <a:prstGeom prst="rect">
            <a:avLst/>
          </a:prstGeom>
        </p:spPr>
      </p:pic>
      <p:pic>
        <p:nvPicPr>
          <p:cNvPr id="7" name="תמונה 6" descr="תמונה שמכילה משחק&#10;&#10;התיאור נוצר באופן אוטומטי">
            <a:extLst>
              <a:ext uri="{FF2B5EF4-FFF2-40B4-BE49-F238E27FC236}">
                <a16:creationId xmlns:a16="http://schemas.microsoft.com/office/drawing/2014/main" xmlns="" id="{79EED8BC-3DB9-4AA2-8107-1B2B6690B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845" y="4949687"/>
            <a:ext cx="2140255" cy="1543188"/>
          </a:xfrm>
          <a:prstGeom prst="rect">
            <a:avLst/>
          </a:prstGeom>
        </p:spPr>
      </p:pic>
      <p:pic>
        <p:nvPicPr>
          <p:cNvPr id="8" name="תמונה 7" descr="תמונה שמכילה מקורה, שולחן, מטבח, ישיבה&#10;&#10;התיאור נוצר באופן אוטומטי">
            <a:extLst>
              <a:ext uri="{FF2B5EF4-FFF2-40B4-BE49-F238E27FC236}">
                <a16:creationId xmlns:a16="http://schemas.microsoft.com/office/drawing/2014/main" xmlns="" id="{6E7E972A-EF0C-48CF-BFCE-D7D9C8A63E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369" r="41266" b="69879"/>
          <a:stretch/>
        </p:blipFill>
        <p:spPr>
          <a:xfrm rot="5400000">
            <a:off x="9561487" y="3519711"/>
            <a:ext cx="1543188" cy="208740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dirty="0"/>
              <a:t>למידה תאורטית של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17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apstone, keystone, milestone - EUROLAND">
            <a:extLst>
              <a:ext uri="{FF2B5EF4-FFF2-40B4-BE49-F238E27FC236}">
                <a16:creationId xmlns:a16="http://schemas.microsoft.com/office/drawing/2014/main" xmlns="" id="{F03D55AB-8820-46FF-B5A2-D3B0B741D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465" y="3611986"/>
            <a:ext cx="2882348" cy="288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 rtl="1"/>
            <a:r>
              <a:rPr lang="he-IL" dirty="0"/>
              <a:t>אבני דרך תכנות </a:t>
            </a:r>
            <a:r>
              <a:rPr lang="en-US" dirty="0"/>
              <a:t>PD</a:t>
            </a:r>
            <a:r>
              <a:rPr lang="he-IL" dirty="0"/>
              <a:t> ב- </a:t>
            </a:r>
            <a:r>
              <a:rPr lang="es-ES" dirty="0" err="1"/>
              <a:t>Mujoco</a:t>
            </a:r>
            <a:r>
              <a:rPr lang="es-ES" dirty="0"/>
              <a:t> PY</a:t>
            </a: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EE318572-40EB-46DD-AB3A-05C3F624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grpSp>
        <p:nvGrpSpPr>
          <p:cNvPr id="30" name="קבוצה 29">
            <a:extLst>
              <a:ext uri="{FF2B5EF4-FFF2-40B4-BE49-F238E27FC236}">
                <a16:creationId xmlns:a16="http://schemas.microsoft.com/office/drawing/2014/main" xmlns="" id="{04BF6E10-8BC1-4F03-B1C2-818FFB61493F}"/>
              </a:ext>
            </a:extLst>
          </p:cNvPr>
          <p:cNvGrpSpPr/>
          <p:nvPr/>
        </p:nvGrpSpPr>
        <p:grpSpPr>
          <a:xfrm>
            <a:off x="1936166" y="1536700"/>
            <a:ext cx="8319666" cy="2495527"/>
            <a:chOff x="2915478" y="1847873"/>
            <a:chExt cx="5931239" cy="1779106"/>
          </a:xfrm>
        </p:grpSpPr>
        <p:sp>
          <p:nvSpPr>
            <p:cNvPr id="5" name="מלבן: פינות מעוגלות 4">
              <a:extLst>
                <a:ext uri="{FF2B5EF4-FFF2-40B4-BE49-F238E27FC236}">
                  <a16:creationId xmlns:a16="http://schemas.microsoft.com/office/drawing/2014/main" xmlns="" id="{B22C2A84-29DC-443F-82D4-5BBD0FA7EC81}"/>
                </a:ext>
              </a:extLst>
            </p:cNvPr>
            <p:cNvSpPr/>
            <p:nvPr/>
          </p:nvSpPr>
          <p:spPr>
            <a:xfrm>
              <a:off x="2915478" y="1847875"/>
              <a:ext cx="1371600" cy="17791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dirty="0"/>
                <a:t>תכנון מסלול בשיטה ראשונית</a:t>
              </a:r>
            </a:p>
          </p:txBody>
        </p:sp>
        <p:sp>
          <p:nvSpPr>
            <p:cNvPr id="6" name="מלבן: פינות מעוגלות 5">
              <a:extLst>
                <a:ext uri="{FF2B5EF4-FFF2-40B4-BE49-F238E27FC236}">
                  <a16:creationId xmlns:a16="http://schemas.microsoft.com/office/drawing/2014/main" xmlns="" id="{7329844D-E145-470F-9FAA-E071FE1FC01B}"/>
                </a:ext>
              </a:extLst>
            </p:cNvPr>
            <p:cNvSpPr/>
            <p:nvPr/>
          </p:nvSpPr>
          <p:spPr>
            <a:xfrm>
              <a:off x="7475117" y="1847873"/>
              <a:ext cx="1371600" cy="17791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dirty="0"/>
                <a:t>תכנון מסלול בשיטה סטנדרטי</a:t>
              </a:r>
              <a:r>
                <a:rPr lang="en-US" dirty="0"/>
                <a:t>ת</a:t>
              </a:r>
              <a:endParaRPr lang="he-IL" dirty="0"/>
            </a:p>
          </p:txBody>
        </p:sp>
        <p:cxnSp>
          <p:nvCxnSpPr>
            <p:cNvPr id="10" name="מחבר חץ ישר 9">
              <a:extLst>
                <a:ext uri="{FF2B5EF4-FFF2-40B4-BE49-F238E27FC236}">
                  <a16:creationId xmlns:a16="http://schemas.microsoft.com/office/drawing/2014/main" xmlns="" id="{76C406C0-36C4-45E2-9A8C-0B410912B7F5}"/>
                </a:ext>
              </a:extLst>
            </p:cNvPr>
            <p:cNvCxnSpPr>
              <a:cxnSpLocks/>
            </p:cNvCxnSpPr>
            <p:nvPr/>
          </p:nvCxnSpPr>
          <p:spPr>
            <a:xfrm>
              <a:off x="4475921" y="2737427"/>
              <a:ext cx="79581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מחבר חץ ישר 14">
              <a:extLst>
                <a:ext uri="{FF2B5EF4-FFF2-40B4-BE49-F238E27FC236}">
                  <a16:creationId xmlns:a16="http://schemas.microsoft.com/office/drawing/2014/main" xmlns="" id="{6C8B2AEC-E46C-4E2B-BC1C-F73BE2654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1134" y="2479923"/>
              <a:ext cx="725500" cy="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מלבן: פינות מעוגלות 17">
              <a:extLst>
                <a:ext uri="{FF2B5EF4-FFF2-40B4-BE49-F238E27FC236}">
                  <a16:creationId xmlns:a16="http://schemas.microsoft.com/office/drawing/2014/main" xmlns="" id="{E176FFC7-D54F-45E3-8EFF-13BDAF3A34A9}"/>
                </a:ext>
              </a:extLst>
            </p:cNvPr>
            <p:cNvSpPr/>
            <p:nvPr/>
          </p:nvSpPr>
          <p:spPr>
            <a:xfrm>
              <a:off x="5320690" y="2010520"/>
              <a:ext cx="1120815" cy="1453811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dirty="0"/>
                <a:t>משוב מישראל</a:t>
              </a:r>
            </a:p>
          </p:txBody>
        </p:sp>
        <p:cxnSp>
          <p:nvCxnSpPr>
            <p:cNvPr id="20" name="מחבר חץ ישר 19">
              <a:extLst>
                <a:ext uri="{FF2B5EF4-FFF2-40B4-BE49-F238E27FC236}">
                  <a16:creationId xmlns:a16="http://schemas.microsoft.com/office/drawing/2014/main" xmlns="" id="{8DF3E688-D9D4-4998-9E70-42EEE61CED5E}"/>
                </a:ext>
              </a:extLst>
            </p:cNvPr>
            <p:cNvCxnSpPr>
              <a:cxnSpLocks/>
            </p:cNvCxnSpPr>
            <p:nvPr/>
          </p:nvCxnSpPr>
          <p:spPr>
            <a:xfrm>
              <a:off x="6599161" y="2771262"/>
              <a:ext cx="79581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חץ ישר 20">
              <a:extLst>
                <a:ext uri="{FF2B5EF4-FFF2-40B4-BE49-F238E27FC236}">
                  <a16:creationId xmlns:a16="http://schemas.microsoft.com/office/drawing/2014/main" xmlns="" id="{1DB0F403-26B7-4BAB-94E7-3F159725A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4374" y="2513758"/>
              <a:ext cx="725500" cy="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xmlns="" id="{A6603A5C-89AB-4043-8B99-08FA428C24C0}"/>
              </a:ext>
            </a:extLst>
          </p:cNvPr>
          <p:cNvSpPr txBox="1"/>
          <p:nvPr/>
        </p:nvSpPr>
        <p:spPr>
          <a:xfrm>
            <a:off x="5279358" y="5963418"/>
            <a:ext cx="10176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הינך כאן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2589" y="41282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b="1" dirty="0"/>
              <a:t>ינואר-פברואר 2020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638801" y="4132729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b="1" dirty="0"/>
              <a:t>מרץ 2020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507507" y="416410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b="1" dirty="0"/>
              <a:t>מרץ-אפריל 2020</a:t>
            </a:r>
            <a:endParaRPr lang="en-US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2985184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58408B34-87C1-4814-8F31-3B920CC7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תכנון מסלול בשיטה הראשונית 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4835898C-9A29-49CA-A7E6-2388E8E95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שליחת פקודות מיקום ומהירות למפרקים. התקדמות ליעד הניווט הבא על סמך שגיאת מיקום.</a:t>
            </a:r>
          </a:p>
          <a:p>
            <a:pPr algn="r" rtl="1"/>
            <a:r>
              <a:rPr lang="he-IL" dirty="0">
                <a:solidFill>
                  <a:srgbClr val="FF0000"/>
                </a:solidFill>
              </a:rPr>
              <a:t>שיטת בקרה לא מקובלת.</a:t>
            </a:r>
          </a:p>
          <a:p>
            <a:pPr algn="r" rtl="1"/>
            <a:r>
              <a:rPr lang="he-IL" dirty="0"/>
              <a:t>חלוקת המסלול ל </a:t>
            </a:r>
            <a:r>
              <a:rPr lang="en-US" dirty="0"/>
              <a:t>N</a:t>
            </a:r>
            <a:r>
              <a:rPr lang="he-IL" dirty="0"/>
              <a:t> נקודות באופן שרירותי - חוסר סנכרון מול </a:t>
            </a:r>
            <a:r>
              <a:rPr lang="en-US" dirty="0"/>
              <a:t>timestep</a:t>
            </a:r>
            <a:r>
              <a:rPr lang="he-IL" dirty="0"/>
              <a:t> </a:t>
            </a:r>
            <a:r>
              <a:rPr lang="en-US" dirty="0" err="1"/>
              <a:t>של</a:t>
            </a:r>
            <a:r>
              <a:rPr lang="en-US" dirty="0"/>
              <a:t> </a:t>
            </a:r>
            <a:r>
              <a:rPr lang="en-US" dirty="0" err="1"/>
              <a:t>הסימולצי</a:t>
            </a:r>
            <a:r>
              <a:rPr lang="he-IL" dirty="0"/>
              <a:t>ה.</a:t>
            </a:r>
            <a:endParaRPr lang="en-US" dirty="0"/>
          </a:p>
          <a:p>
            <a:pPr algn="r" rtl="1"/>
            <a:r>
              <a:rPr lang="en-US" dirty="0" err="1"/>
              <a:t>כפועל</a:t>
            </a:r>
            <a:r>
              <a:rPr lang="en-US" dirty="0"/>
              <a:t> </a:t>
            </a:r>
            <a:r>
              <a:rPr lang="en-US" dirty="0" err="1"/>
              <a:t>יוצא</a:t>
            </a:r>
            <a:r>
              <a:rPr lang="en-US" dirty="0"/>
              <a:t> </a:t>
            </a:r>
            <a:r>
              <a:rPr lang="en-US" dirty="0" err="1"/>
              <a:t>מכך</a:t>
            </a:r>
            <a:r>
              <a:rPr lang="en-US" dirty="0"/>
              <a:t> </a:t>
            </a:r>
            <a:r>
              <a:rPr lang="en-US" dirty="0" err="1"/>
              <a:t>אין</a:t>
            </a:r>
            <a:r>
              <a:rPr lang="en-US" dirty="0"/>
              <a:t> </a:t>
            </a:r>
            <a:r>
              <a:rPr lang="en-US" dirty="0" err="1"/>
              <a:t>יכולת</a:t>
            </a:r>
            <a:r>
              <a:rPr lang="en-US" dirty="0"/>
              <a:t> </a:t>
            </a:r>
            <a:r>
              <a:rPr lang="en-US" dirty="0" err="1"/>
              <a:t>לשלוט</a:t>
            </a:r>
            <a:r>
              <a:rPr lang="en-US" dirty="0"/>
              <a:t> </a:t>
            </a:r>
            <a:r>
              <a:rPr lang="en-US" dirty="0" err="1"/>
              <a:t>על</a:t>
            </a:r>
            <a:r>
              <a:rPr lang="en-US" dirty="0"/>
              <a:t> </a:t>
            </a:r>
            <a:r>
              <a:rPr lang="en-US" dirty="0" err="1"/>
              <a:t>זמן</a:t>
            </a:r>
            <a:r>
              <a:rPr lang="en-US" dirty="0"/>
              <a:t> </a:t>
            </a:r>
            <a:r>
              <a:rPr lang="en-US" dirty="0" err="1"/>
              <a:t>הניווט</a:t>
            </a:r>
            <a:r>
              <a:rPr lang="en-US" dirty="0"/>
              <a:t> </a:t>
            </a:r>
            <a:r>
              <a:rPr lang="en-US" dirty="0" err="1"/>
              <a:t>הרצוי</a:t>
            </a:r>
            <a:r>
              <a:rPr lang="en-US" dirty="0"/>
              <a:t> </a:t>
            </a:r>
            <a:r>
              <a:rPr lang="en-US" dirty="0" err="1"/>
              <a:t>בצורה</a:t>
            </a:r>
            <a:r>
              <a:rPr lang="en-US" dirty="0"/>
              <a:t> </a:t>
            </a:r>
            <a:r>
              <a:rPr lang="en-US" dirty="0" err="1"/>
              <a:t>מדוי</a:t>
            </a:r>
            <a:r>
              <a:rPr lang="he-IL" dirty="0"/>
              <a:t>י</a:t>
            </a:r>
            <a:r>
              <a:rPr lang="en-US" dirty="0"/>
              <a:t>ק</a:t>
            </a:r>
            <a:r>
              <a:rPr lang="he-IL" dirty="0"/>
              <a:t>ת.</a:t>
            </a:r>
          </a:p>
          <a:p>
            <a:pPr algn="r" rtl="1"/>
            <a:r>
              <a:rPr lang="he-IL" dirty="0"/>
              <a:t>אות בקרה, זוויות המפרקים ומהירויות זוויתיות </a:t>
            </a:r>
            <a:r>
              <a:rPr lang="en-US" dirty="0"/>
              <a:t> </a:t>
            </a:r>
            <a:r>
              <a:rPr lang="he-IL" dirty="0"/>
              <a:t>ל</a:t>
            </a:r>
            <a:r>
              <a:rPr lang="en-US" dirty="0"/>
              <a:t>א </a:t>
            </a:r>
            <a:r>
              <a:rPr lang="he-IL" dirty="0"/>
              <a:t>ח</a:t>
            </a:r>
            <a:r>
              <a:rPr lang="en-US" dirty="0"/>
              <a:t>ל</a:t>
            </a:r>
            <a:r>
              <a:rPr lang="he-IL" dirty="0"/>
              <a:t>ק</a:t>
            </a:r>
            <a:r>
              <a:rPr lang="en-US" dirty="0"/>
              <a:t>י</a:t>
            </a:r>
            <a:r>
              <a:rPr lang="he-IL" dirty="0"/>
              <a:t>ם</a:t>
            </a:r>
            <a:r>
              <a:rPr lang="en-US" dirty="0"/>
              <a:t>.</a:t>
            </a:r>
            <a:endParaRPr lang="he-IL" dirty="0"/>
          </a:p>
        </p:txBody>
      </p:sp>
      <p:pic>
        <p:nvPicPr>
          <p:cNvPr id="6148" name="Picture 4" descr="Angry Senior Man Redneck With Two Thumbs Down Hand Gestures High ...">
            <a:extLst>
              <a:ext uri="{FF2B5EF4-FFF2-40B4-BE49-F238E27FC236}">
                <a16:creationId xmlns:a16="http://schemas.microsoft.com/office/drawing/2014/main" xmlns="" id="{3C05C368-173D-45CA-8D77-54100C1C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66" y="4727949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xmlns="" id="{375B0218-59A2-49D1-BA21-B123D81BE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1494723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58408B34-87C1-4814-8F31-3B920CC7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תכנון מסלול בשיטה סטנדרטית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4835898C-9A29-49CA-A7E6-2388E8E95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3810"/>
          </a:xfrm>
        </p:spPr>
        <p:txBody>
          <a:bodyPr>
            <a:normAutofit/>
          </a:bodyPr>
          <a:lstStyle/>
          <a:p>
            <a:pPr algn="just" rtl="1">
              <a:lnSpc>
                <a:spcPct val="150000"/>
              </a:lnSpc>
            </a:pPr>
            <a:r>
              <a:rPr lang="en-US" dirty="0" err="1"/>
              <a:t>חלוקת</a:t>
            </a:r>
            <a:r>
              <a:rPr lang="en-US" dirty="0"/>
              <a:t> </a:t>
            </a:r>
            <a:r>
              <a:rPr lang="en-US" dirty="0" err="1"/>
              <a:t>מסלול</a:t>
            </a:r>
            <a:r>
              <a:rPr lang="en-US" dirty="0"/>
              <a:t> ל </a:t>
            </a:r>
            <a:r>
              <a:rPr lang="he-IL" dirty="0"/>
              <a:t>- </a:t>
            </a:r>
            <a:r>
              <a:rPr lang="en-US" dirty="0"/>
              <a:t>N</a:t>
            </a:r>
            <a:r>
              <a:rPr lang="he-IL" dirty="0"/>
              <a:t> </a:t>
            </a:r>
            <a:r>
              <a:rPr lang="he-IL" dirty="0" err="1"/>
              <a:t>נקודו</a:t>
            </a:r>
            <a:r>
              <a:rPr lang="en-US" dirty="0"/>
              <a:t>ת </a:t>
            </a:r>
            <a:r>
              <a:rPr lang="he-IL" dirty="0"/>
              <a:t>בהתאם לזמן התנועה הרצוי </a:t>
            </a:r>
            <a:r>
              <a:rPr lang="he-IL" dirty="0" err="1"/>
              <a:t>וה</a:t>
            </a:r>
            <a:r>
              <a:rPr lang="he-IL" dirty="0"/>
              <a:t> - </a:t>
            </a:r>
            <a:r>
              <a:rPr lang="en-US" dirty="0"/>
              <a:t>timestep</a:t>
            </a:r>
            <a:r>
              <a:rPr lang="he-IL" dirty="0"/>
              <a:t> </a:t>
            </a:r>
            <a:r>
              <a:rPr lang="en-US" dirty="0" err="1"/>
              <a:t>של</a:t>
            </a:r>
            <a:r>
              <a:rPr lang="en-US" dirty="0"/>
              <a:t> </a:t>
            </a:r>
            <a:r>
              <a:rPr lang="en-US" dirty="0" err="1"/>
              <a:t>סימולטור</a:t>
            </a:r>
            <a:r>
              <a:rPr lang="en-US" dirty="0"/>
              <a:t> </a:t>
            </a:r>
            <a:r>
              <a:rPr lang="en-US" dirty="0" err="1"/>
              <a:t>MuJoCo</a:t>
            </a:r>
            <a:r>
              <a:rPr lang="he-IL" dirty="0"/>
              <a:t> (למשל תנועה על פני 3 שניות, </a:t>
            </a:r>
            <a:r>
              <a:rPr lang="en-US" dirty="0"/>
              <a:t>Timestep=0.002</a:t>
            </a:r>
            <a:r>
              <a:rPr lang="he-IL" dirty="0"/>
              <a:t> מתורגם ל 1500 נקודות).</a:t>
            </a:r>
          </a:p>
          <a:p>
            <a:pPr algn="just" rtl="1">
              <a:lnSpc>
                <a:spcPct val="150000"/>
              </a:lnSpc>
            </a:pPr>
            <a:r>
              <a:rPr lang="he-IL" dirty="0"/>
              <a:t>העבר</a:t>
            </a:r>
            <a:r>
              <a:rPr lang="en-US" dirty="0"/>
              <a:t>ת</a:t>
            </a:r>
            <a:r>
              <a:rPr lang="he-IL" dirty="0"/>
              <a:t> שורת הקוד של או</a:t>
            </a:r>
            <a:r>
              <a:rPr lang="en-US" dirty="0"/>
              <a:t>ת </a:t>
            </a:r>
            <a:r>
              <a:rPr lang="en-US" dirty="0" err="1"/>
              <a:t>הבקרה</a:t>
            </a:r>
            <a:r>
              <a:rPr lang="en-US" dirty="0"/>
              <a:t> </a:t>
            </a:r>
            <a:r>
              <a:rPr lang="en-US" dirty="0" err="1"/>
              <a:t>לפונקציה</a:t>
            </a:r>
            <a:r>
              <a:rPr lang="en-US" dirty="0"/>
              <a:t> </a:t>
            </a:r>
            <a:r>
              <a:rPr lang="en-US" dirty="0" err="1"/>
              <a:t>הפנימית</a:t>
            </a:r>
            <a:r>
              <a:rPr lang="en-US" dirty="0"/>
              <a:t> </a:t>
            </a:r>
            <a:r>
              <a:rPr lang="en-US" dirty="0" err="1"/>
              <a:t>ביותר</a:t>
            </a:r>
            <a:r>
              <a:rPr lang="en-US" dirty="0"/>
              <a:t>.</a:t>
            </a:r>
            <a:endParaRPr lang="he-IL" dirty="0"/>
          </a:p>
          <a:p>
            <a:pPr algn="just" rtl="1">
              <a:lnSpc>
                <a:spcPct val="150000"/>
              </a:lnSpc>
            </a:pPr>
            <a:r>
              <a:rPr lang="he-IL" b="1" dirty="0"/>
              <a:t>תוצאה 1</a:t>
            </a:r>
            <a:r>
              <a:rPr lang="he-IL" dirty="0"/>
              <a:t>: אות בקרה חלק ללא קפיצות.</a:t>
            </a:r>
          </a:p>
          <a:p>
            <a:pPr algn="just" rtl="1">
              <a:lnSpc>
                <a:spcPct val="150000"/>
              </a:lnSpc>
            </a:pPr>
            <a:r>
              <a:rPr lang="he-IL" b="1" dirty="0"/>
              <a:t>תוצאה 2: </a:t>
            </a:r>
            <a:r>
              <a:rPr lang="he-IL" dirty="0"/>
              <a:t>שליטה בזמן המשימה הרצוי של הרובוט.</a:t>
            </a:r>
          </a:p>
        </p:txBody>
      </p:sp>
      <p:pic>
        <p:nvPicPr>
          <p:cNvPr id="9224" name="Picture 8" descr="Pin on GIF">
            <a:extLst>
              <a:ext uri="{FF2B5EF4-FFF2-40B4-BE49-F238E27FC236}">
                <a16:creationId xmlns:a16="http://schemas.microsoft.com/office/drawing/2014/main" xmlns="" id="{D6046D85-B9E0-47C4-93E6-0EFF4EAC4E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0" y="4246631"/>
            <a:ext cx="1808922" cy="180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xmlns="" id="{0305C34E-A660-4253-8E33-BB4E2AB5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2042139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עקיבה אחרי מסלול  - </a:t>
            </a:r>
            <a:r>
              <a:rPr lang="en-US" dirty="0"/>
              <a:t>PD-tracking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algn="r" rtl="1"/>
            <a:r>
              <a:rPr lang="he-IL" b="1" dirty="0"/>
              <a:t>המקרה הנחקר: </a:t>
            </a:r>
            <a:r>
              <a:rPr lang="he-IL" dirty="0"/>
              <a:t>עקיבה אחר מסלול והתנגשות במסה שמחוברת לקפיץ.</a:t>
            </a:r>
          </a:p>
          <a:p>
            <a:pPr algn="r" rtl="1"/>
            <a:r>
              <a:rPr lang="he-IL" b="1" dirty="0"/>
              <a:t>קלט: </a:t>
            </a:r>
            <a:r>
              <a:rPr lang="he-IL" dirty="0"/>
              <a:t>נקודת התחלה וסיום במרחב </a:t>
            </a:r>
            <a:r>
              <a:rPr lang="he-IL" dirty="0" err="1"/>
              <a:t>הקרטזי</a:t>
            </a:r>
            <a:r>
              <a:rPr lang="he-IL" dirty="0"/>
              <a:t>. יצירת המסלול באמצעות </a:t>
            </a:r>
            <a:r>
              <a:rPr lang="he-IL" dirty="0" err="1"/>
              <a:t>קינמטיקה</a:t>
            </a:r>
            <a:r>
              <a:rPr lang="he-IL" dirty="0"/>
              <a:t> הפוכה.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b="1" dirty="0"/>
          </a:p>
          <a:p>
            <a:pPr algn="r" rtl="1"/>
            <a:endParaRPr lang="he-IL" b="1" dirty="0"/>
          </a:p>
          <a:p>
            <a:pPr algn="r" rtl="1"/>
            <a:r>
              <a:rPr lang="he-IL" b="1" dirty="0"/>
              <a:t>שיטת עקיבה: </a:t>
            </a:r>
            <a:r>
              <a:rPr lang="he-IL" dirty="0"/>
              <a:t>חלוקת המסלול ל-</a:t>
            </a:r>
            <a:r>
              <a:rPr lang="es-ES" dirty="0"/>
              <a:t>n</a:t>
            </a:r>
            <a:r>
              <a:rPr lang="he-IL" dirty="0"/>
              <a:t> נקודות. יעד ניווט עבור כל צעד זמן של הסימולטור.</a:t>
            </a:r>
          </a:p>
          <a:p>
            <a:pPr algn="r" rtl="1"/>
            <a:r>
              <a:rPr lang="he-IL" b="1" dirty="0"/>
              <a:t>פרמטרים שולטים: </a:t>
            </a:r>
            <a:r>
              <a:rPr lang="he-IL" dirty="0"/>
              <a:t>מטריצה </a:t>
            </a:r>
            <a:r>
              <a:rPr lang="en-US" dirty="0"/>
              <a:t>P</a:t>
            </a:r>
            <a:r>
              <a:rPr lang="he-IL" dirty="0"/>
              <a:t>, מטריצה </a:t>
            </a:r>
            <a:r>
              <a:rPr lang="en-US" dirty="0"/>
              <a:t>D</a:t>
            </a:r>
            <a:r>
              <a:rPr lang="he-IL" dirty="0"/>
              <a:t>, שיטה לחילוץ     דרוש לניווט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536810"/>
              </p:ext>
            </p:extLst>
          </p:nvPr>
        </p:nvGraphicFramePr>
        <p:xfrm>
          <a:off x="4673600" y="5624513"/>
          <a:ext cx="342900" cy="548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5" imgW="126720" imgH="203040" progId="Equation.DSMT4">
                  <p:embed/>
                </p:oleObj>
              </mc:Choice>
              <mc:Fallback>
                <p:oleObj name="Equation" r:id="rId5" imgW="126720" imgH="203040" progId="Equation.DSMT4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73600" y="5624513"/>
                        <a:ext cx="342900" cy="548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תמונה 7">
            <a:extLst>
              <a:ext uri="{FF2B5EF4-FFF2-40B4-BE49-F238E27FC236}">
                <a16:creationId xmlns:a16="http://schemas.microsoft.com/office/drawing/2014/main" xmlns="" id="{BC4F03B9-A182-4CC6-A203-1C3FC31B1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  <p:pic>
        <p:nvPicPr>
          <p:cNvPr id="3" name="PD1">
            <a:hlinkClick r:id="" action="ppaction://media"/>
            <a:extLst>
              <a:ext uri="{FF2B5EF4-FFF2-40B4-BE49-F238E27FC236}">
                <a16:creationId xmlns:a16="http://schemas.microsoft.com/office/drawing/2014/main" xmlns="" id="{26335074-C601-406B-A664-AB8F35BD5F6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56213" y="2762761"/>
            <a:ext cx="4263447" cy="233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2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פירוט - חילוץ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r" rtl="1"/>
                <a:r>
                  <a:rPr lang="he-IL" b="1" dirty="0"/>
                  <a:t>שיטה נומרית: </a:t>
                </a:r>
                <a:r>
                  <a:rPr lang="he-IL" dirty="0"/>
                  <a:t>גזירת וקטור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he-IL" dirty="0"/>
                  <a:t> בצורה נומרית.</a:t>
                </a:r>
              </a:p>
              <a:p>
                <a:pPr marL="0" indent="0" algn="r" rtl="1">
                  <a:buNone/>
                </a:pPr>
                <a:r>
                  <a:rPr lang="he-IL" dirty="0">
                    <a:solidFill>
                      <a:srgbClr val="0DAB11"/>
                    </a:solidFill>
                  </a:rPr>
                  <a:t>אין צורך לדעת מה הוא </a:t>
                </a:r>
                <a:r>
                  <a:rPr lang="he-IL" dirty="0" err="1">
                    <a:solidFill>
                      <a:srgbClr val="0DAB11"/>
                    </a:solidFill>
                  </a:rPr>
                  <a:t>יעקוביאן</a:t>
                </a:r>
                <a:r>
                  <a:rPr lang="he-IL" dirty="0">
                    <a:solidFill>
                      <a:srgbClr val="0DAB11"/>
                    </a:solidFill>
                  </a:rPr>
                  <a:t> הרובוט.</a:t>
                </a:r>
              </a:p>
              <a:p>
                <a:pPr marL="0" indent="0" algn="r" rtl="1">
                  <a:buNone/>
                </a:pPr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 algn="r" rtl="1">
                  <a:buNone/>
                </a:pPr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 algn="r" rtl="1">
                  <a:buNone/>
                </a:pPr>
                <a:endParaRPr lang="he-IL" dirty="0">
                  <a:solidFill>
                    <a:srgbClr val="00B050"/>
                  </a:solidFill>
                </a:endParaRPr>
              </a:p>
              <a:p>
                <a:pPr algn="r" rtl="1"/>
                <a:r>
                  <a:rPr lang="he-IL" b="1" dirty="0"/>
                  <a:t>שיטה אנליטית:</a:t>
                </a:r>
                <a:r>
                  <a:rPr lang="he-IL" dirty="0"/>
                  <a:t> חילוץ באמצעות פתרון המשוואה </a:t>
                </a:r>
                <a14:m>
                  <m:oMath xmlns:m="http://schemas.openxmlformats.org/officeDocument/2006/math">
                    <m:r>
                      <a:rPr lang="he-IL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̇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he-IL" b="1" dirty="0"/>
                  <a:t> </a:t>
                </a:r>
              </a:p>
              <a:p>
                <a:pPr marL="0" indent="0" algn="r" rtl="1">
                  <a:buNone/>
                </a:pPr>
                <a:r>
                  <a:rPr lang="he-IL" dirty="0">
                    <a:solidFill>
                      <a:srgbClr val="FF0000"/>
                    </a:solidFill>
                  </a:rPr>
                  <a:t>דורש מידע על </a:t>
                </a:r>
                <a:r>
                  <a:rPr lang="he-IL" dirty="0" err="1">
                    <a:solidFill>
                      <a:srgbClr val="FF0000"/>
                    </a:solidFill>
                  </a:rPr>
                  <a:t>יעקוביאן</a:t>
                </a:r>
                <a:r>
                  <a:rPr lang="he-IL" dirty="0">
                    <a:solidFill>
                      <a:srgbClr val="FF0000"/>
                    </a:solidFill>
                  </a:rPr>
                  <a:t> הרובוט.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238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172589"/>
              </p:ext>
            </p:extLst>
          </p:nvPr>
        </p:nvGraphicFramePr>
        <p:xfrm>
          <a:off x="7975600" y="519113"/>
          <a:ext cx="558800" cy="89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4" imgW="126720" imgH="203040" progId="Equation.DSMT4">
                  <p:embed/>
                </p:oleObj>
              </mc:Choice>
              <mc:Fallback>
                <p:oleObj name="Equation" r:id="rId4" imgW="126720" imgH="20304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75600" y="519113"/>
                        <a:ext cx="558800" cy="894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4" name="Picture 6" descr="My Little Pony Friendship is Magi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099" y="1663272"/>
            <a:ext cx="1228725" cy="122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ad Smiley Red - ClipArt Best - ClipArt Best - Cliparts.c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356100"/>
            <a:ext cx="13589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09DA8CFF-971A-4E07-81A3-EF98C0948C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3928366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תכן בקר </a:t>
            </a:r>
            <a:r>
              <a:rPr lang="en-US" dirty="0"/>
              <a:t>PD</a:t>
            </a:r>
            <a:r>
              <a:rPr lang="he-IL" dirty="0"/>
              <a:t> – כוונון הבקר</a:t>
            </a:r>
            <a:br>
              <a:rPr lang="he-IL" dirty="0"/>
            </a:br>
            <a:endParaRPr lang="en-US" sz="24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algn="just" rtl="1"/>
            <a:r>
              <a:rPr lang="he-IL" b="1" dirty="0"/>
              <a:t>מאפייני הבקרים:</a:t>
            </a:r>
          </a:p>
          <a:p>
            <a:pPr algn="just" rtl="1"/>
            <a:endParaRPr lang="he-IL" b="1" dirty="0"/>
          </a:p>
          <a:p>
            <a:pPr algn="just" rtl="1"/>
            <a:endParaRPr lang="he-IL" b="1" dirty="0"/>
          </a:p>
          <a:p>
            <a:pPr algn="just" rtl="1"/>
            <a:endParaRPr lang="he-IL" b="1" dirty="0"/>
          </a:p>
          <a:p>
            <a:pPr algn="just" rtl="1"/>
            <a:endParaRPr lang="he-IL" b="1" dirty="0"/>
          </a:p>
          <a:p>
            <a:pPr algn="just" rtl="1"/>
            <a:r>
              <a:rPr lang="he-IL" b="1" dirty="0"/>
              <a:t>ערכי הבקר התקבלו מכוונון שבוצע בהדרכת ישראל.</a:t>
            </a:r>
          </a:p>
          <a:p>
            <a:pPr marL="0" indent="0" algn="just" rtl="1">
              <a:buNone/>
            </a:pPr>
            <a:endParaRPr lang="he-IL" b="1" dirty="0"/>
          </a:p>
          <a:p>
            <a:pPr marL="0" indent="0" algn="just" rtl="1">
              <a:lnSpc>
                <a:spcPct val="160000"/>
              </a:lnSpc>
              <a:buNone/>
            </a:pPr>
            <a:r>
              <a:rPr lang="he-IL" b="1" dirty="0"/>
              <a:t> בשלב הבא, נבדוק את התנהגות הרובוט עם הבקר שהתקבל בכוונון ועם ערכי </a:t>
            </a:r>
            <a:r>
              <a:rPr lang="en-US" b="1" dirty="0"/>
              <a:t>P</a:t>
            </a:r>
            <a:r>
              <a:rPr lang="he-IL" b="1" dirty="0"/>
              <a:t>,</a:t>
            </a:r>
            <a:r>
              <a:rPr lang="en-US" b="1" dirty="0"/>
              <a:t>D</a:t>
            </a:r>
            <a:r>
              <a:rPr lang="he-IL" b="1" dirty="0"/>
              <a:t> נוספים.</a:t>
            </a:r>
            <a:endParaRPr lang="en-US" b="1" dirty="0"/>
          </a:p>
          <a:p>
            <a:pPr algn="just" rtl="1"/>
            <a:endParaRPr lang="he-IL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536116"/>
              </p:ext>
            </p:extLst>
          </p:nvPr>
        </p:nvGraphicFramePr>
        <p:xfrm>
          <a:off x="761560" y="2347912"/>
          <a:ext cx="2273740" cy="141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3" imgW="736560" imgH="457200" progId="Equation.DSMT4">
                  <p:embed/>
                </p:oleObj>
              </mc:Choice>
              <mc:Fallback>
                <p:oleObj name="Equation" r:id="rId3" imgW="736560" imgH="4572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1560" y="2347912"/>
                        <a:ext cx="2273740" cy="1411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935552"/>
              </p:ext>
            </p:extLst>
          </p:nvPr>
        </p:nvGraphicFramePr>
        <p:xfrm>
          <a:off x="3312077" y="2347912"/>
          <a:ext cx="3449638" cy="141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Equation" r:id="rId5" imgW="1117440" imgH="457200" progId="Equation.DSMT4">
                  <p:embed/>
                </p:oleObj>
              </mc:Choice>
              <mc:Fallback>
                <p:oleObj name="Equation" r:id="rId5" imgW="1117440" imgH="457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2077" y="2347912"/>
                        <a:ext cx="3449638" cy="1411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תמונה 7">
            <a:extLst>
              <a:ext uri="{FF2B5EF4-FFF2-40B4-BE49-F238E27FC236}">
                <a16:creationId xmlns:a16="http://schemas.microsoft.com/office/drawing/2014/main" xmlns="" id="{C67753E6-B414-4EF7-AD51-82E76085F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3298942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מה עברנו עד כה בפרויקט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42371" y="5727700"/>
            <a:ext cx="11347374" cy="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23455" y="2382520"/>
            <a:ext cx="1896835" cy="12750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2000" dirty="0"/>
              <a:t>למידה תאורטית בתחום בקרת האימפדנס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271814" y="4720772"/>
            <a:ext cx="2508249" cy="863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sz="2000" dirty="0"/>
              <a:t>מידול אימפדנס בדרגת חופש אחת ב -</a:t>
            </a:r>
            <a:r>
              <a:rPr lang="es-ES" sz="2000" dirty="0" err="1"/>
              <a:t>Simulink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3008085" y="2374900"/>
            <a:ext cx="2657021" cy="12917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2000" dirty="0"/>
              <a:t>מידול סביבה ראשונית </a:t>
            </a:r>
            <a:r>
              <a:rPr lang="he-IL" sz="2000" dirty="0" err="1"/>
              <a:t>במוג'וקו</a:t>
            </a:r>
            <a:r>
              <a:rPr lang="he-IL" sz="2000" dirty="0"/>
              <a:t> ולמידת סביבת העבודה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4894037" y="4691743"/>
            <a:ext cx="3202213" cy="8781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sz="2000" dirty="0"/>
              <a:t>רובוט 2 </a:t>
            </a:r>
            <a:r>
              <a:rPr lang="he-IL" sz="2000" dirty="0" err="1"/>
              <a:t>ד"ח</a:t>
            </a:r>
            <a:r>
              <a:rPr lang="he-IL" sz="2000" dirty="0"/>
              <a:t> - בקרת </a:t>
            </a:r>
            <a:r>
              <a:rPr lang="en-US" sz="2000" dirty="0"/>
              <a:t>PD</a:t>
            </a:r>
            <a:r>
              <a:rPr lang="he-IL" sz="2000" dirty="0"/>
              <a:t> ב- </a:t>
            </a:r>
            <a:r>
              <a:rPr lang="en-US" sz="2000" dirty="0"/>
              <a:t>MJ-PY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7285" y="4336143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b="1" dirty="0"/>
              <a:t>ספטמבר 19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875971" y="6317343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b="1" dirty="0"/>
              <a:t>אוקטובר 19</a:t>
            </a:r>
            <a:endParaRPr lang="en-US" b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49286" y="5619750"/>
            <a:ext cx="0" cy="74295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53971" y="4191000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b="1" dirty="0"/>
              <a:t>דצמבר 19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283529" y="3702050"/>
            <a:ext cx="0" cy="45810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93341" y="6070601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b="1" dirty="0"/>
              <a:t>ינואר 20</a:t>
            </a:r>
            <a:endParaRPr lang="en-US" b="1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294086" y="5576207"/>
            <a:ext cx="0" cy="45810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hevron 23"/>
          <p:cNvSpPr/>
          <p:nvPr/>
        </p:nvSpPr>
        <p:spPr>
          <a:xfrm>
            <a:off x="9124949" y="2776251"/>
            <a:ext cx="1196739" cy="928225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endParaRPr lang="en-US" sz="2000">
              <a:solidFill>
                <a:schemeClr val="dk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74691" y="605155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b="1" dirty="0"/>
              <a:t>מאי 20</a:t>
            </a:r>
            <a:endParaRPr lang="en-US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7786399" y="4136833"/>
            <a:ext cx="1735277" cy="495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sz="2000" dirty="0">
                <a:solidFill>
                  <a:schemeClr val="dk1"/>
                </a:solidFill>
              </a:rPr>
              <a:t>הצגת סטאטוס למרים</a:t>
            </a:r>
            <a:endParaRPr lang="en-US" sz="2000" dirty="0">
              <a:solidFill>
                <a:schemeClr val="dk1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399236" y="4748270"/>
            <a:ext cx="0" cy="132414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125609" y="1727200"/>
            <a:ext cx="1916792" cy="7556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sz="1600" dirty="0">
                <a:solidFill>
                  <a:schemeClr val="dk1"/>
                </a:solidFill>
              </a:rPr>
              <a:t>העמקה במאמר של מרים </a:t>
            </a:r>
            <a:r>
              <a:rPr lang="he-IL" sz="1600" dirty="0" err="1">
                <a:solidFill>
                  <a:schemeClr val="dk1"/>
                </a:solidFill>
              </a:rPr>
              <a:t>וולנסי</a:t>
            </a:r>
            <a:r>
              <a:rPr lang="he-IL" sz="1600" dirty="0">
                <a:solidFill>
                  <a:schemeClr val="dk1"/>
                </a:solidFill>
              </a:rPr>
              <a:t> ומימוש </a:t>
            </a:r>
            <a:r>
              <a:rPr lang="en-US" sz="1600" dirty="0">
                <a:solidFill>
                  <a:schemeClr val="dk1"/>
                </a:solidFill>
              </a:rPr>
              <a:t>RK4</a:t>
            </a:r>
            <a:r>
              <a:rPr lang="he-IL" sz="1600" dirty="0">
                <a:solidFill>
                  <a:schemeClr val="dk1"/>
                </a:solidFill>
              </a:rPr>
              <a:t> </a:t>
            </a:r>
            <a:r>
              <a:rPr lang="he-IL" sz="1600" dirty="0" err="1">
                <a:solidFill>
                  <a:schemeClr val="dk1"/>
                </a:solidFill>
              </a:rPr>
              <a:t>בפייתון</a:t>
            </a:r>
            <a:endParaRPr lang="en-US" sz="1600" dirty="0">
              <a:solidFill>
                <a:schemeClr val="dk1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7332436" y="2498271"/>
            <a:ext cx="0" cy="139155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Pentagon 22"/>
          <p:cNvSpPr/>
          <p:nvPr/>
        </p:nvSpPr>
        <p:spPr>
          <a:xfrm>
            <a:off x="6381750" y="2776251"/>
            <a:ext cx="2997200" cy="895350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sz="2000" dirty="0"/>
              <a:t>בקרת אימפדנס ב- </a:t>
            </a:r>
            <a:r>
              <a:rPr lang="en-US" sz="2000" dirty="0"/>
              <a:t>MJ-PY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06291" y="3852636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b="1" dirty="0"/>
              <a:t>אפריל 20</a:t>
            </a:r>
            <a:endParaRPr lang="en-US" b="1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570436" y="3681185"/>
            <a:ext cx="0" cy="49892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908113" y="4173232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b="1" dirty="0"/>
              <a:t>סוף מרץ 20</a:t>
            </a:r>
            <a:endParaRPr lang="en-US" b="1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938349" y="3787140"/>
            <a:ext cx="0" cy="56351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תמונה 26">
            <a:extLst>
              <a:ext uri="{FF2B5EF4-FFF2-40B4-BE49-F238E27FC236}">
                <a16:creationId xmlns:a16="http://schemas.microsoft.com/office/drawing/2014/main" xmlns="" id="{E2E22554-9710-46A3-9C40-678A1ACDE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dirty="0"/>
              <a:t>רקע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658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r" rtl="1"/>
                <a:r>
                  <a:rPr lang="he-IL" dirty="0"/>
                  <a:t>השוואה בין בקרים שונים - שוני ברכיב </a:t>
                </a:r>
                <a:r>
                  <a:rPr lang="en-US" dirty="0"/>
                  <a:t>P</a:t>
                </a:r>
                <a:r>
                  <a:rPr lang="he-IL" dirty="0"/>
                  <a:t/>
                </a:r>
                <a:br>
                  <a:rPr lang="he-IL" dirty="0"/>
                </a:br>
                <a:r>
                  <a:rPr lang="he-IL" sz="2400" dirty="0"/>
                  <a:t>לצורך פשטות נסתכל רק על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he-I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t="-4147" r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he-IL" b="1" dirty="0"/>
                  <a:t>מאפייני הבקרים:</a:t>
                </a:r>
                <a:endParaRPr lang="en-US" b="1" dirty="0"/>
              </a:p>
              <a:p>
                <a:pPr algn="r" rtl="1"/>
                <a:endParaRPr lang="en-US" b="1" dirty="0"/>
              </a:p>
              <a:p>
                <a:pPr algn="r" rtl="1"/>
                <a:endParaRPr lang="en-US" b="1" dirty="0"/>
              </a:p>
              <a:p>
                <a:pPr marL="0" indent="0" algn="r" rtl="1">
                  <a:buNone/>
                </a:pPr>
                <a:endParaRPr lang="en-US" b="1" dirty="0"/>
              </a:p>
              <a:p>
                <a:pPr algn="r" rtl="1"/>
                <a:r>
                  <a:rPr lang="he-IL" dirty="0"/>
                  <a:t>חילוץ באמצעות פתרון המשוואה </a:t>
                </a:r>
                <a14:m>
                  <m:oMath xmlns:m="http://schemas.openxmlformats.org/officeDocument/2006/math">
                    <m:r>
                      <a:rPr lang="he-IL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̇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he-IL" b="1" dirty="0"/>
                  <a:t> </a:t>
                </a:r>
              </a:p>
              <a:p>
                <a:pPr marL="0" indent="0" algn="r" rtl="1">
                  <a:buNone/>
                </a:pPr>
                <a:endParaRPr lang="en-US" b="1" dirty="0"/>
              </a:p>
              <a:p>
                <a:pPr algn="r" rtl="1"/>
                <a:endParaRPr lang="he-IL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4"/>
                <a:stretch>
                  <a:fillRect t="-266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761560" y="2347912"/>
          <a:ext cx="2273740" cy="141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5" imgW="736560" imgH="457200" progId="Equation.DSMT4">
                  <p:embed/>
                </p:oleObj>
              </mc:Choice>
              <mc:Fallback>
                <p:oleObj name="Equation" r:id="rId5" imgW="736560" imgH="4572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1560" y="2347912"/>
                        <a:ext cx="2273740" cy="1411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708025" y="4316413"/>
          <a:ext cx="3449638" cy="141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7" imgW="1117440" imgH="457200" progId="Equation.DSMT4">
                  <p:embed/>
                </p:oleObj>
              </mc:Choice>
              <mc:Fallback>
                <p:oleObj name="Equation" r:id="rId7" imgW="1117440" imgH="457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8025" y="4316413"/>
                        <a:ext cx="3449638" cy="1411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תמונה 7">
            <a:extLst>
              <a:ext uri="{FF2B5EF4-FFF2-40B4-BE49-F238E27FC236}">
                <a16:creationId xmlns:a16="http://schemas.microsoft.com/office/drawing/2014/main" xmlns="" id="{C67753E6-B414-4EF7-AD51-82E76085F8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148946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389164"/>
            <a:ext cx="8625115" cy="64688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57" y="1327282"/>
            <a:ext cx="2656114" cy="461657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783366" y="733425"/>
            <a:ext cx="485775" cy="600075"/>
          </a:xfrm>
          <a:prstGeom prst="ellipse">
            <a:avLst/>
          </a:prstGeom>
          <a:solidFill>
            <a:schemeClr val="accent6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002488" y="1052739"/>
            <a:ext cx="1288141" cy="5202917"/>
          </a:xfrm>
          <a:prstGeom prst="ellipse">
            <a:avLst/>
          </a:prstGeom>
          <a:solidFill>
            <a:schemeClr val="accent6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383441" y="1266825"/>
            <a:ext cx="3383188" cy="1737632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846923">
            <a:off x="7371899" y="2049688"/>
            <a:ext cx="69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088041" y="1343025"/>
            <a:ext cx="847725" cy="98107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64166" y="2381250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impact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4978400" y="725714"/>
            <a:ext cx="0" cy="5471886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9688284" y="1465943"/>
            <a:ext cx="0" cy="4477659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תמונה 12">
            <a:extLst>
              <a:ext uri="{FF2B5EF4-FFF2-40B4-BE49-F238E27FC236}">
                <a16:creationId xmlns:a16="http://schemas.microsoft.com/office/drawing/2014/main" xmlns="" id="{32EA40C5-B33F-44FC-8C1B-4EDABCC7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8882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3" y="420914"/>
            <a:ext cx="8432799" cy="632459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4122057" y="2300969"/>
            <a:ext cx="871767" cy="60188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59366" y="2744107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impact</a:t>
            </a:r>
          </a:p>
        </p:txBody>
      </p:sp>
      <p:sp>
        <p:nvSpPr>
          <p:cNvPr id="9" name="TextBox 8"/>
          <p:cNvSpPr txBox="1"/>
          <p:nvPr/>
        </p:nvSpPr>
        <p:spPr>
          <a:xfrm rot="2510886">
            <a:off x="6588127" y="2514146"/>
            <a:ext cx="69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</a:t>
            </a:r>
          </a:p>
        </p:txBody>
      </p:sp>
      <p:sp>
        <p:nvSpPr>
          <p:cNvPr id="10" name="Oval 9"/>
          <p:cNvSpPr/>
          <p:nvPr/>
        </p:nvSpPr>
        <p:spPr>
          <a:xfrm rot="2085222">
            <a:off x="5316142" y="823954"/>
            <a:ext cx="690630" cy="1677622"/>
          </a:xfrm>
          <a:prstGeom prst="ellipse">
            <a:avLst/>
          </a:prstGeom>
          <a:solidFill>
            <a:schemeClr val="accent6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359" y="2854769"/>
            <a:ext cx="2734356" cy="2752054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 rot="2714344">
            <a:off x="8411071" y="2027061"/>
            <a:ext cx="1109109" cy="4338757"/>
          </a:xfrm>
          <a:prstGeom prst="ellipse">
            <a:avLst/>
          </a:prstGeom>
          <a:solidFill>
            <a:schemeClr val="accent6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978527" y="2152196"/>
            <a:ext cx="2026470" cy="1665061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תמונה 12">
            <a:extLst>
              <a:ext uri="{FF2B5EF4-FFF2-40B4-BE49-F238E27FC236}">
                <a16:creationId xmlns:a16="http://schemas.microsoft.com/office/drawing/2014/main" xmlns="" id="{2547F544-F6AC-4B80-9DD1-AF251867F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3930760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9" y="460828"/>
            <a:ext cx="8400142" cy="630010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846284" y="3648075"/>
            <a:ext cx="1163866" cy="92392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97893" y="4489450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impact</a:t>
            </a:r>
          </a:p>
        </p:txBody>
      </p:sp>
      <p:sp>
        <p:nvSpPr>
          <p:cNvPr id="9" name="Oval 8"/>
          <p:cNvSpPr/>
          <p:nvPr/>
        </p:nvSpPr>
        <p:spPr>
          <a:xfrm rot="841316">
            <a:off x="4922309" y="3122566"/>
            <a:ext cx="1226209" cy="720968"/>
          </a:xfrm>
          <a:prstGeom prst="ellipse">
            <a:avLst/>
          </a:prstGeom>
          <a:solidFill>
            <a:schemeClr val="accent6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2384400">
            <a:off x="6604001" y="3941536"/>
            <a:ext cx="69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197602" y="3828596"/>
            <a:ext cx="1161141" cy="801461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254" y="4182381"/>
            <a:ext cx="3486150" cy="167640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 rot="189545">
            <a:off x="7271657" y="4078514"/>
            <a:ext cx="4296229" cy="1978448"/>
          </a:xfrm>
          <a:prstGeom prst="ellipse">
            <a:avLst/>
          </a:prstGeom>
          <a:solidFill>
            <a:schemeClr val="accent6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xmlns="" id="{E25B5AB7-41B1-4616-8772-8C34399E9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2043535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3" y="668586"/>
            <a:ext cx="7613573" cy="57101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579" y="874865"/>
            <a:ext cx="3676650" cy="3609975"/>
          </a:xfrm>
          <a:prstGeom prst="rect">
            <a:avLst/>
          </a:prstGeom>
          <a:effectLst>
            <a:glow rad="76200">
              <a:schemeClr val="accent6">
                <a:alpha val="92000"/>
              </a:schemeClr>
            </a:glow>
          </a:effectLst>
        </p:spPr>
      </p:pic>
      <p:cxnSp>
        <p:nvCxnSpPr>
          <p:cNvPr id="8" name="Straight Arrow Connector 7"/>
          <p:cNvCxnSpPr/>
          <p:nvPr/>
        </p:nvCxnSpPr>
        <p:spPr>
          <a:xfrm flipV="1">
            <a:off x="3186845" y="2782990"/>
            <a:ext cx="1163866" cy="92392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38454" y="3624365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impact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73696" y="1002535"/>
            <a:ext cx="815249" cy="4902505"/>
          </a:xfrm>
          <a:prstGeom prst="roundRect">
            <a:avLst/>
          </a:prstGeom>
          <a:solidFill>
            <a:schemeClr val="accent6">
              <a:alpha val="1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21118088">
            <a:off x="6509047" y="3043750"/>
            <a:ext cx="69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588000" y="3249976"/>
            <a:ext cx="2399229" cy="32053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תמונה 12">
            <a:extLst>
              <a:ext uri="{FF2B5EF4-FFF2-40B4-BE49-F238E27FC236}">
                <a16:creationId xmlns:a16="http://schemas.microsoft.com/office/drawing/2014/main" xmlns="" id="{24FE9096-0FCB-479A-9009-D5A5EA537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1493583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4" y="827314"/>
            <a:ext cx="7160380" cy="537028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15655" y="5041447"/>
            <a:ext cx="1163866" cy="92392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67264" y="588282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impact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821" y="947279"/>
            <a:ext cx="3590971" cy="2923085"/>
          </a:xfrm>
          <a:prstGeom prst="rect">
            <a:avLst/>
          </a:prstGeom>
          <a:effectLst>
            <a:glow rad="76200">
              <a:schemeClr val="accent6">
                <a:alpha val="65000"/>
              </a:schemeClr>
            </a:glow>
          </a:effectLst>
        </p:spPr>
      </p:pic>
      <p:sp>
        <p:nvSpPr>
          <p:cNvPr id="12" name="Rounded Rectangle 11"/>
          <p:cNvSpPr/>
          <p:nvPr/>
        </p:nvSpPr>
        <p:spPr>
          <a:xfrm>
            <a:off x="4968606" y="1277957"/>
            <a:ext cx="1377109" cy="4241494"/>
          </a:xfrm>
          <a:prstGeom prst="roundRect">
            <a:avLst/>
          </a:prstGeom>
          <a:solidFill>
            <a:schemeClr val="accent6">
              <a:alpha val="1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20310122">
            <a:off x="6857390" y="3203406"/>
            <a:ext cx="69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658673" y="3249976"/>
            <a:ext cx="1328556" cy="60651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תמונה 9">
            <a:extLst>
              <a:ext uri="{FF2B5EF4-FFF2-40B4-BE49-F238E27FC236}">
                <a16:creationId xmlns:a16="http://schemas.microsoft.com/office/drawing/2014/main" xmlns="" id="{C197245B-0130-4E57-97E2-210F67D68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3126941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460375"/>
                <a:ext cx="10515600" cy="1325563"/>
              </a:xfrm>
            </p:spPr>
            <p:txBody>
              <a:bodyPr/>
              <a:lstStyle/>
              <a:p>
                <a:pPr algn="r" rtl="1"/>
                <a:r>
                  <a:rPr lang="he-IL" dirty="0"/>
                  <a:t>השוואה בין בקרים שונים - שוני ברכיב </a:t>
                </a:r>
                <a:r>
                  <a:rPr lang="en-US" dirty="0"/>
                  <a:t>D</a:t>
                </a:r>
                <a:r>
                  <a:rPr lang="he-IL" dirty="0"/>
                  <a:t/>
                </a:r>
                <a:br>
                  <a:rPr lang="he-IL" dirty="0"/>
                </a:br>
                <a:r>
                  <a:rPr lang="he-IL" sz="2400" dirty="0"/>
                  <a:t>לצורך פשטות נסתכל רק על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he-I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460375"/>
                <a:ext cx="10515600" cy="1325563"/>
              </a:xfrm>
              <a:blipFill rotWithShape="0">
                <a:blip r:embed="rId3"/>
                <a:stretch>
                  <a:fillRect t="-4147" r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he-IL" b="1" dirty="0"/>
                  <a:t>מאפייני הבקרים:</a:t>
                </a:r>
                <a:endParaRPr lang="en-US" b="1" dirty="0"/>
              </a:p>
              <a:p>
                <a:pPr algn="r" rtl="1"/>
                <a:endParaRPr lang="en-US" b="1" dirty="0"/>
              </a:p>
              <a:p>
                <a:pPr algn="r" rtl="1"/>
                <a:endParaRPr lang="en-US" b="1" dirty="0"/>
              </a:p>
              <a:p>
                <a:pPr marL="0" indent="0" algn="r" rtl="1">
                  <a:buNone/>
                </a:pPr>
                <a:endParaRPr lang="en-US" b="1" dirty="0"/>
              </a:p>
              <a:p>
                <a:pPr algn="r" rtl="1"/>
                <a:r>
                  <a:rPr lang="he-IL" dirty="0"/>
                  <a:t>חילוץ באמצעות פתרון המשוואה </a:t>
                </a:r>
                <a14:m>
                  <m:oMath xmlns:m="http://schemas.openxmlformats.org/officeDocument/2006/math">
                    <m:r>
                      <a:rPr lang="he-IL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̇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he-IL" b="1" dirty="0"/>
                  <a:t> </a:t>
                </a:r>
              </a:p>
              <a:p>
                <a:pPr marL="0" indent="0" algn="r" rtl="1">
                  <a:buNone/>
                </a:pPr>
                <a:endParaRPr lang="en-US" b="1" dirty="0"/>
              </a:p>
              <a:p>
                <a:pPr algn="r" rtl="1"/>
                <a:endParaRPr lang="he-IL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4"/>
                <a:stretch>
                  <a:fillRect t="-266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241829"/>
              </p:ext>
            </p:extLst>
          </p:nvPr>
        </p:nvGraphicFramePr>
        <p:xfrm>
          <a:off x="761560" y="2347912"/>
          <a:ext cx="2273740" cy="141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5" imgW="736560" imgH="457200" progId="Equation.DSMT4">
                  <p:embed/>
                </p:oleObj>
              </mc:Choice>
              <mc:Fallback>
                <p:oleObj name="Equation" r:id="rId5" imgW="736560" imgH="4572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1560" y="2347912"/>
                        <a:ext cx="2273740" cy="1411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336810"/>
              </p:ext>
            </p:extLst>
          </p:nvPr>
        </p:nvGraphicFramePr>
        <p:xfrm>
          <a:off x="1255713" y="4316413"/>
          <a:ext cx="2352675" cy="141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Equation" r:id="rId7" imgW="761760" imgH="457200" progId="Equation.DSMT4">
                  <p:embed/>
                </p:oleObj>
              </mc:Choice>
              <mc:Fallback>
                <p:oleObj name="Equation" r:id="rId7" imgW="761760" imgH="457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5713" y="4316413"/>
                        <a:ext cx="2352675" cy="1411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תמונה 7">
            <a:extLst>
              <a:ext uri="{FF2B5EF4-FFF2-40B4-BE49-F238E27FC236}">
                <a16:creationId xmlns:a16="http://schemas.microsoft.com/office/drawing/2014/main" xmlns="" id="{8CD21140-93E2-41AC-9C8C-4B1EE4A418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1856320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342" y="1399495"/>
            <a:ext cx="2321151" cy="46909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76942"/>
            <a:ext cx="7968343" cy="597625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905829" y="1030514"/>
            <a:ext cx="0" cy="4847773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681766" y="820510"/>
            <a:ext cx="485775" cy="600075"/>
          </a:xfrm>
          <a:prstGeom prst="ellipse">
            <a:avLst/>
          </a:prstGeom>
          <a:solidFill>
            <a:schemeClr val="accent6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826173" y="1212396"/>
            <a:ext cx="1712686" cy="5202917"/>
          </a:xfrm>
          <a:prstGeom prst="ellipse">
            <a:avLst/>
          </a:prstGeom>
          <a:solidFill>
            <a:schemeClr val="accent6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281841" y="1353910"/>
            <a:ext cx="4181473" cy="1839233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42166">
            <a:off x="7604126" y="2194830"/>
            <a:ext cx="69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986441" y="1430110"/>
            <a:ext cx="847725" cy="98107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62566" y="2468335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impact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0718798" y="1654628"/>
            <a:ext cx="0" cy="4477659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תמונה 14">
            <a:extLst>
              <a:ext uri="{FF2B5EF4-FFF2-40B4-BE49-F238E27FC236}">
                <a16:creationId xmlns:a16="http://schemas.microsoft.com/office/drawing/2014/main" xmlns="" id="{E39B5D55-09D6-46AA-A669-63EF19520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3926732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91" y="478064"/>
            <a:ext cx="8506581" cy="6379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t="1305" r="2139" b="2408"/>
          <a:stretch/>
        </p:blipFill>
        <p:spPr>
          <a:xfrm>
            <a:off x="7343095" y="2801257"/>
            <a:ext cx="4036106" cy="316411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614057" y="2257425"/>
            <a:ext cx="871767" cy="60188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751366" y="270056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impact</a:t>
            </a:r>
          </a:p>
        </p:txBody>
      </p:sp>
      <p:sp>
        <p:nvSpPr>
          <p:cNvPr id="7" name="TextBox 6"/>
          <p:cNvSpPr txBox="1"/>
          <p:nvPr/>
        </p:nvSpPr>
        <p:spPr>
          <a:xfrm rot="2510886">
            <a:off x="6080127" y="2470602"/>
            <a:ext cx="69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</a:t>
            </a:r>
          </a:p>
        </p:txBody>
      </p:sp>
      <p:sp>
        <p:nvSpPr>
          <p:cNvPr id="8" name="Oval 7"/>
          <p:cNvSpPr/>
          <p:nvPr/>
        </p:nvSpPr>
        <p:spPr>
          <a:xfrm rot="2960123">
            <a:off x="4892102" y="289047"/>
            <a:ext cx="998275" cy="2424928"/>
          </a:xfrm>
          <a:prstGeom prst="ellipse">
            <a:avLst/>
          </a:prstGeom>
          <a:solidFill>
            <a:schemeClr val="accent6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3237348">
            <a:off x="7720102" y="1537150"/>
            <a:ext cx="2884122" cy="5395533"/>
          </a:xfrm>
          <a:prstGeom prst="ellipse">
            <a:avLst/>
          </a:prstGeom>
          <a:solidFill>
            <a:schemeClr val="accent6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70527" y="2108652"/>
            <a:ext cx="2026470" cy="1665061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תמונה 11">
            <a:extLst>
              <a:ext uri="{FF2B5EF4-FFF2-40B4-BE49-F238E27FC236}">
                <a16:creationId xmlns:a16="http://schemas.microsoft.com/office/drawing/2014/main" xmlns="" id="{9C48FFBF-CCEF-43ED-9B4E-A3E773148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1372468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4" y="642256"/>
            <a:ext cx="7892143" cy="59191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617" y="4253196"/>
            <a:ext cx="3220584" cy="1455227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468912" y="3677104"/>
            <a:ext cx="1163866" cy="92392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720521" y="451847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impact</a:t>
            </a:r>
          </a:p>
        </p:txBody>
      </p:sp>
      <p:sp>
        <p:nvSpPr>
          <p:cNvPr id="7" name="Oval 6"/>
          <p:cNvSpPr/>
          <p:nvPr/>
        </p:nvSpPr>
        <p:spPr>
          <a:xfrm rot="841316">
            <a:off x="4544937" y="3151595"/>
            <a:ext cx="1226209" cy="720968"/>
          </a:xfrm>
          <a:prstGeom prst="ellipse">
            <a:avLst/>
          </a:prstGeom>
          <a:solidFill>
            <a:schemeClr val="accent6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384400">
            <a:off x="6226629" y="3970565"/>
            <a:ext cx="69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820230" y="3857625"/>
            <a:ext cx="1161141" cy="801461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 rot="189545">
            <a:off x="7145719" y="4098200"/>
            <a:ext cx="3952742" cy="1817695"/>
          </a:xfrm>
          <a:prstGeom prst="ellipse">
            <a:avLst/>
          </a:prstGeom>
          <a:solidFill>
            <a:schemeClr val="accent6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xmlns="" id="{3BB7CF34-1344-427E-8C7E-03B6597EE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1869125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אפשרויות לצעדים להמשך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42371" y="5727700"/>
            <a:ext cx="11347374" cy="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evron 4"/>
          <p:cNvSpPr/>
          <p:nvPr/>
        </p:nvSpPr>
        <p:spPr>
          <a:xfrm rot="20700000">
            <a:off x="4451347" y="2661951"/>
            <a:ext cx="1196739" cy="928225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sz="2000" dirty="0">
                <a:solidFill>
                  <a:schemeClr val="dk1"/>
                </a:solidFill>
              </a:rPr>
              <a:t>?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501650" y="3284251"/>
            <a:ext cx="2305050" cy="895350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sz="2000" dirty="0"/>
              <a:t>בקרת אימפדנס ב- </a:t>
            </a:r>
            <a:r>
              <a:rPr lang="en-US" sz="2000" dirty="0"/>
              <a:t>MJ-PY</a:t>
            </a:r>
          </a:p>
        </p:txBody>
      </p:sp>
      <p:sp>
        <p:nvSpPr>
          <p:cNvPr id="8" name="Pentagon 7"/>
          <p:cNvSpPr/>
          <p:nvPr/>
        </p:nvSpPr>
        <p:spPr>
          <a:xfrm>
            <a:off x="5873750" y="2344451"/>
            <a:ext cx="2997200" cy="89535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sz="2000" dirty="0"/>
              <a:t>מעבר לרובוט 3 </a:t>
            </a:r>
            <a:r>
              <a:rPr lang="he-IL" sz="2000" dirty="0" err="1"/>
              <a:t>ד"ח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9265645" y="1770519"/>
            <a:ext cx="2324100" cy="952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es-ES" sz="2000" dirty="0"/>
              <a:t>ML</a:t>
            </a:r>
            <a:r>
              <a:rPr lang="he-IL" sz="2000" dirty="0"/>
              <a:t> - לקביעת מטריצות  אימפדנס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 rot="900000">
            <a:off x="4400547" y="3957352"/>
            <a:ext cx="1196739" cy="928225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sz="2000" dirty="0">
                <a:solidFill>
                  <a:schemeClr val="dk1"/>
                </a:solidFill>
              </a:rPr>
              <a:t>?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5797550" y="4033551"/>
            <a:ext cx="2997200" cy="895350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sz="2000" dirty="0"/>
              <a:t>מעבר לרובוט 6 </a:t>
            </a:r>
            <a:r>
              <a:rPr lang="he-IL" sz="2000" dirty="0" err="1"/>
              <a:t>ד"ח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9220200" y="4000500"/>
            <a:ext cx="2324100" cy="952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sz="2000" dirty="0"/>
              <a:t>מעבר לרובוט </a:t>
            </a:r>
            <a:r>
              <a:rPr lang="he-IL" sz="2000" dirty="0" err="1"/>
              <a:t>אמיתי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70691" y="5988051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b="1" dirty="0"/>
              <a:t>יוני 20</a:t>
            </a:r>
            <a:endParaRPr lang="en-US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795236" y="4406900"/>
            <a:ext cx="0" cy="160201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946400" y="3251200"/>
            <a:ext cx="1117600" cy="952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es-ES"/>
              <a:t>Debug</a:t>
            </a:r>
            <a:r>
              <a:rPr lang="he-IL"/>
              <a:t> לבקרת אימפדנס</a:t>
            </a:r>
            <a:endParaRPr lang="en-US" dirty="0"/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xmlns="" id="{8D381E9C-3E2F-4DE0-8512-FC8494D21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xmlns="" id="{150D8B48-29E0-4F50-A142-70DAC69AC742}"/>
              </a:ext>
            </a:extLst>
          </p:cNvPr>
          <p:cNvSpPr/>
          <p:nvPr/>
        </p:nvSpPr>
        <p:spPr>
          <a:xfrm>
            <a:off x="9265645" y="2878111"/>
            <a:ext cx="2324100" cy="952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sz="2000" dirty="0">
                <a:solidFill>
                  <a:schemeClr val="dk1"/>
                </a:solidFill>
              </a:rPr>
              <a:t>מחקר צימודים והשפעות הדדיות (כוחות-מומנטים</a:t>
            </a:r>
            <a:r>
              <a:rPr lang="he-IL" sz="2000" dirty="0"/>
              <a:t>)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dirty="0"/>
              <a:t>רקע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104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72" y="688519"/>
            <a:ext cx="7635727" cy="572679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57046" y="988021"/>
            <a:ext cx="762528" cy="4585466"/>
          </a:xfrm>
          <a:prstGeom prst="roundRect">
            <a:avLst/>
          </a:prstGeom>
          <a:solidFill>
            <a:schemeClr val="accent6">
              <a:alpha val="1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448102" y="2710418"/>
            <a:ext cx="1163866" cy="92392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99711" y="355179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impact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148" y="1392237"/>
            <a:ext cx="3724275" cy="3667125"/>
          </a:xfrm>
          <a:prstGeom prst="rect">
            <a:avLst/>
          </a:prstGeom>
          <a:effectLst>
            <a:glow rad="127000">
              <a:schemeClr val="accent6"/>
            </a:glow>
          </a:effectLst>
        </p:spPr>
      </p:pic>
      <p:sp>
        <p:nvSpPr>
          <p:cNvPr id="9" name="TextBox 8"/>
          <p:cNvSpPr txBox="1"/>
          <p:nvPr/>
        </p:nvSpPr>
        <p:spPr>
          <a:xfrm rot="21140603">
            <a:off x="6436476" y="3043749"/>
            <a:ext cx="69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413829" y="3249976"/>
            <a:ext cx="2413743" cy="27699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תמונה 10">
            <a:extLst>
              <a:ext uri="{FF2B5EF4-FFF2-40B4-BE49-F238E27FC236}">
                <a16:creationId xmlns:a16="http://schemas.microsoft.com/office/drawing/2014/main" xmlns="" id="{D6BCF810-C1B7-47BA-9640-D0C29FD6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1274419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4" y="354693"/>
            <a:ext cx="8506581" cy="637993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300949" y="1263441"/>
            <a:ext cx="2186937" cy="4469701"/>
          </a:xfrm>
          <a:prstGeom prst="roundRect">
            <a:avLst/>
          </a:prstGeom>
          <a:solidFill>
            <a:schemeClr val="accent6">
              <a:alpha val="1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20310122">
            <a:off x="6857390" y="3203406"/>
            <a:ext cx="69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658673" y="3249976"/>
            <a:ext cx="1328556" cy="60651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793" y="945016"/>
            <a:ext cx="3021919" cy="3495102"/>
          </a:xfrm>
          <a:prstGeom prst="rect">
            <a:avLst/>
          </a:prstGeom>
          <a:effectLst>
            <a:glow rad="127000">
              <a:schemeClr val="accent6">
                <a:alpha val="96000"/>
              </a:schemeClr>
            </a:glow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xmlns="" id="{5681892A-D6C6-434D-9527-C668B8275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1922247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he-IL" dirty="0"/>
              <a:t>מסקנות: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r" rtl="1">
              <a:lnSpc>
                <a:spcPct val="150000"/>
              </a:lnSpc>
            </a:pPr>
            <a:r>
              <a:rPr lang="he-IL" dirty="0"/>
              <a:t>בקרת </a:t>
            </a:r>
            <a:r>
              <a:rPr lang="en-US" dirty="0"/>
              <a:t>PD</a:t>
            </a:r>
            <a:r>
              <a:rPr lang="he-IL" dirty="0"/>
              <a:t> מתנהגת כצפוי: כפי שניתן לראות, הגדלת ערך </a:t>
            </a:r>
            <a:r>
              <a:rPr lang="en-US" dirty="0"/>
              <a:t>P</a:t>
            </a:r>
            <a:r>
              <a:rPr lang="he-IL" dirty="0"/>
              <a:t> מגדיל </a:t>
            </a:r>
            <a:r>
              <a:rPr lang="en-US" dirty="0"/>
              <a:t>OS</a:t>
            </a:r>
            <a:r>
              <a:rPr lang="he-IL" dirty="0"/>
              <a:t>, מזרז תגובה. הגדלת ערך </a:t>
            </a:r>
            <a:r>
              <a:rPr lang="en-US" dirty="0"/>
              <a:t>D</a:t>
            </a:r>
            <a:r>
              <a:rPr lang="he-IL" dirty="0"/>
              <a:t> מקטין </a:t>
            </a:r>
            <a:r>
              <a:rPr lang="en-US" dirty="0"/>
              <a:t>OS</a:t>
            </a:r>
            <a:r>
              <a:rPr lang="he-IL" dirty="0"/>
              <a:t>, כצפוי.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4CB59055-C2CA-45FA-A96A-420DDE31F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04752E5E-4937-41DD-B49D-8DF99173E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" y="4234070"/>
            <a:ext cx="11894348" cy="164927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445409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השוואת אופן חילוץ      על התנהגות הרובוט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371581"/>
              </p:ext>
            </p:extLst>
          </p:nvPr>
        </p:nvGraphicFramePr>
        <p:xfrm>
          <a:off x="6908642" y="580866"/>
          <a:ext cx="558800" cy="89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Equation" r:id="rId3" imgW="126720" imgH="203040" progId="Equation.DSMT4">
                  <p:embed/>
                </p:oleObj>
              </mc:Choice>
              <mc:Fallback>
                <p:oleObj name="Equation" r:id="rId3" imgW="126720" imgH="20304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08642" y="580866"/>
                        <a:ext cx="558800" cy="894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he-IL" b="1" dirty="0"/>
                  <a:t>מאפייני הבקרים:</a:t>
                </a:r>
                <a:endParaRPr lang="en-US" b="1" dirty="0"/>
              </a:p>
              <a:p>
                <a:pPr algn="r" rtl="1"/>
                <a:endParaRPr lang="en-US" b="1" dirty="0"/>
              </a:p>
              <a:p>
                <a:pPr algn="r" rtl="1"/>
                <a:endParaRPr lang="en-US" b="1" dirty="0"/>
              </a:p>
              <a:p>
                <a:pPr marL="0" indent="0" algn="r" rtl="1">
                  <a:buNone/>
                </a:pPr>
                <a:endParaRPr lang="en-US" b="1" dirty="0"/>
              </a:p>
              <a:p>
                <a:pPr algn="r" rtl="1"/>
                <a:endParaRPr lang="he-IL" dirty="0"/>
              </a:p>
              <a:p>
                <a:pPr algn="r" rtl="1"/>
                <a:r>
                  <a:rPr lang="he-IL" dirty="0"/>
                  <a:t>מקרה 1 : חילוץ באמצעות פתרון המשוואה </a:t>
                </a:r>
                <a14:m>
                  <m:oMath xmlns:m="http://schemas.openxmlformats.org/officeDocument/2006/math">
                    <m:r>
                      <a:rPr lang="he-IL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̇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he-IL" b="1" dirty="0"/>
                  <a:t> </a:t>
                </a:r>
              </a:p>
              <a:p>
                <a:pPr algn="r" rtl="1"/>
                <a:endParaRPr lang="he-IL" b="1" dirty="0"/>
              </a:p>
              <a:p>
                <a:pPr algn="r" rtl="1"/>
                <a:r>
                  <a:rPr lang="he-IL" dirty="0"/>
                  <a:t>מקרה 2: חילוץ באמצעות גזירה נומרית.</a:t>
                </a:r>
              </a:p>
              <a:p>
                <a:pPr marL="0" indent="0" algn="r" rtl="1">
                  <a:buNone/>
                </a:pPr>
                <a:endParaRPr lang="en-US" b="1" dirty="0"/>
              </a:p>
              <a:p>
                <a:pPr algn="r" rtl="1"/>
                <a:endParaRPr lang="he-IL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5"/>
                <a:stretch>
                  <a:fillRect t="-266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955704"/>
              </p:ext>
            </p:extLst>
          </p:nvPr>
        </p:nvGraphicFramePr>
        <p:xfrm>
          <a:off x="761560" y="2347912"/>
          <a:ext cx="2273740" cy="141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6" imgW="736560" imgH="457200" progId="Equation.DSMT4">
                  <p:embed/>
                </p:oleObj>
              </mc:Choice>
              <mc:Fallback>
                <p:oleObj name="Equation" r:id="rId6" imgW="736560" imgH="4572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1560" y="2347912"/>
                        <a:ext cx="2273740" cy="1411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0252603"/>
              </p:ext>
            </p:extLst>
          </p:nvPr>
        </p:nvGraphicFramePr>
        <p:xfrm>
          <a:off x="3277735" y="2328409"/>
          <a:ext cx="3449637" cy="141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8" imgW="1117440" imgH="457200" progId="Equation.DSMT4">
                  <p:embed/>
                </p:oleObj>
              </mc:Choice>
              <mc:Fallback>
                <p:oleObj name="Equation" r:id="rId8" imgW="1117440" imgH="457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77735" y="2328409"/>
                        <a:ext cx="3449637" cy="1411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תמונה 7">
            <a:extLst>
              <a:ext uri="{FF2B5EF4-FFF2-40B4-BE49-F238E27FC236}">
                <a16:creationId xmlns:a16="http://schemas.microsoft.com/office/drawing/2014/main" xmlns="" id="{35FA73C9-035F-4B44-9C78-33C31290A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19114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232" y="3241674"/>
            <a:ext cx="4821768" cy="36163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6" y="991222"/>
            <a:ext cx="6977743" cy="5233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711" y="2187145"/>
            <a:ext cx="1390650" cy="20955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 rot="817008">
            <a:off x="5911786" y="2118857"/>
            <a:ext cx="992157" cy="2460031"/>
          </a:xfrm>
          <a:prstGeom prst="ellipse">
            <a:avLst/>
          </a:prstGeom>
          <a:solidFill>
            <a:schemeClr val="accent6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40646" y="1685581"/>
            <a:ext cx="1454226" cy="134405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444459">
            <a:off x="4938042" y="2117714"/>
            <a:ext cx="69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83906" y="1628413"/>
            <a:ext cx="847725" cy="98107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93080" y="257850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impact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265" y="161467"/>
            <a:ext cx="1914525" cy="302895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14" name="Oval 13"/>
          <p:cNvSpPr/>
          <p:nvPr/>
        </p:nvSpPr>
        <p:spPr>
          <a:xfrm>
            <a:off x="3800416" y="1140000"/>
            <a:ext cx="485775" cy="600075"/>
          </a:xfrm>
          <a:prstGeom prst="ellipse">
            <a:avLst/>
          </a:prstGeom>
          <a:solidFill>
            <a:schemeClr val="accent6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134048">
            <a:off x="6246565" y="2258456"/>
            <a:ext cx="429658" cy="848299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830459" y="2311400"/>
            <a:ext cx="1310241" cy="34366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/>
          <a:srcRect t="92782"/>
          <a:stretch/>
        </p:blipFill>
        <p:spPr>
          <a:xfrm>
            <a:off x="8119565" y="3022599"/>
            <a:ext cx="1914525" cy="21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xmlns="" id="{551CBD3D-9F96-45A6-A23A-9DCB2C171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102600" y="190500"/>
            <a:ext cx="1968500" cy="3022600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99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91" y="857774"/>
            <a:ext cx="7255234" cy="5441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2391461"/>
            <a:ext cx="3135087" cy="3085455"/>
          </a:xfrm>
          <a:prstGeom prst="rect">
            <a:avLst/>
          </a:prstGeom>
          <a:effectLst>
            <a:glow rad="127000">
              <a:schemeClr val="accent6">
                <a:alpha val="89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5371490" y="3762206"/>
            <a:ext cx="69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648200" y="4114800"/>
            <a:ext cx="2057400" cy="3810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4089400" y="3967758"/>
            <a:ext cx="393700" cy="362942"/>
          </a:xfrm>
          <a:prstGeom prst="roundRect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D58E12CD-8122-4A51-85F4-A32078711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1988338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593850"/>
            <a:ext cx="5334000" cy="400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619250"/>
            <a:ext cx="5334000" cy="40005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xmlns="" id="{F17AB84A-AF95-44E6-92ED-453DACAE0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587489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 rtl="1"/>
            <a:r>
              <a:rPr lang="he-IL"/>
              <a:t>מסקנות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 rtl="1">
              <a:lnSpc>
                <a:spcPct val="150000"/>
              </a:lnSpc>
            </a:pPr>
            <a:r>
              <a:rPr lang="he-IL" dirty="0"/>
              <a:t>השיטה הנומרית מדויקת מאוד מבחינת מיקום.</a:t>
            </a:r>
          </a:p>
          <a:p>
            <a:pPr algn="just" rtl="1">
              <a:lnSpc>
                <a:spcPct val="150000"/>
              </a:lnSpc>
            </a:pPr>
            <a:r>
              <a:rPr lang="he-IL" dirty="0"/>
              <a:t>בגלל אופן הגזירה הנומרית - הרובוט עם השיטה הנומרית מקדים את הרובוט עם השיטה האנליטית </a:t>
            </a:r>
            <a:r>
              <a:rPr lang="he-IL" dirty="0" err="1"/>
              <a:t>בכעשירית</a:t>
            </a:r>
            <a:r>
              <a:rPr lang="he-IL" dirty="0"/>
              <a:t> שניה (יתכן שגיאת קוד נומרית שניתן לתקן על פי הצורך).</a:t>
            </a: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449B1DE0-FECA-4CD0-ADF7-1B2C796E5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pic>
        <p:nvPicPr>
          <p:cNvPr id="15362" name="Picture 2" descr="CONCLUSIONS - WHAT IS MATTER? CAN YOU CLASSIFY MATTER?">
            <a:extLst>
              <a:ext uri="{FF2B5EF4-FFF2-40B4-BE49-F238E27FC236}">
                <a16:creationId xmlns:a16="http://schemas.microsoft.com/office/drawing/2014/main" xmlns="" id="{BFA2522A-5841-4C67-9342-ACE05DCC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79" y="4435751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1562790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בקרת </a:t>
            </a:r>
            <a:r>
              <a:rPr lang="en-US" dirty="0"/>
              <a:t>PD</a:t>
            </a:r>
            <a:r>
              <a:rPr lang="he-IL" dirty="0"/>
              <a:t> - סטטוס: מבצעי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חוק בקרה אמין </a:t>
            </a:r>
            <a:r>
              <a:rPr lang="he-IL" dirty="0" err="1"/>
              <a:t>ורובסטי</a:t>
            </a:r>
            <a:r>
              <a:rPr lang="he-IL" dirty="0"/>
              <a:t> המתאים לכל רובוט.</a:t>
            </a:r>
          </a:p>
          <a:p>
            <a:pPr algn="r" rtl="1"/>
            <a:r>
              <a:rPr lang="he-IL" dirty="0"/>
              <a:t>אפשרות לבצע מסלול המורכב ממספר קווים ישרים בצורה פשוטה.</a:t>
            </a:r>
          </a:p>
          <a:p>
            <a:pPr algn="r" rtl="1"/>
            <a:r>
              <a:rPr lang="he-IL" dirty="0"/>
              <a:t>התאמה לרובוטים אחרים כולל </a:t>
            </a:r>
            <a:r>
              <a:rPr lang="en-US" dirty="0"/>
              <a:t>UR5</a:t>
            </a:r>
            <a:r>
              <a:rPr lang="he-IL" dirty="0"/>
              <a:t> באמצעות שינוי פונקציית </a:t>
            </a:r>
            <a:r>
              <a:rPr lang="he-IL" dirty="0" err="1"/>
              <a:t>הקינמטיקה</a:t>
            </a:r>
            <a:r>
              <a:rPr lang="he-IL" dirty="0"/>
              <a:t> ההפוכה בלבד.</a:t>
            </a:r>
          </a:p>
          <a:p>
            <a:pPr marL="0" indent="0" algn="r" rtl="1">
              <a:buNone/>
            </a:pPr>
            <a:endParaRPr lang="he-IL" dirty="0"/>
          </a:p>
          <a:p>
            <a:pPr algn="r" rtl="1"/>
            <a:endParaRPr lang="en-US" dirty="0"/>
          </a:p>
        </p:txBody>
      </p:sp>
      <p:pic>
        <p:nvPicPr>
          <p:cNvPr id="40962" name="Picture 2" descr="Verified Vector Stamp Stock Vector (Royalty Free) 20016688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6"/>
          <a:stretch/>
        </p:blipFill>
        <p:spPr bwMode="auto">
          <a:xfrm>
            <a:off x="1930587" y="3862760"/>
            <a:ext cx="2066925" cy="206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</a:t>
            </a: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2342351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בקרת אימפדנס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95928291"/>
              </p:ext>
            </p:extLst>
          </p:nvPr>
        </p:nvGraphicFramePr>
        <p:xfrm>
          <a:off x="2958353" y="1465728"/>
          <a:ext cx="8358093" cy="5217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977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BC173430-7AF2-4200-8E3D-CD14DD927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263" y="223355"/>
            <a:ext cx="9442173" cy="1325563"/>
          </a:xfrm>
        </p:spPr>
        <p:txBody>
          <a:bodyPr>
            <a:normAutofit/>
          </a:bodyPr>
          <a:lstStyle/>
          <a:p>
            <a:pPr algn="r" rtl="1"/>
            <a:r>
              <a:rPr lang="he-IL" sz="4000" dirty="0"/>
              <a:t>יכולות וכישורים שנרכשו בחלקו הראשון של הפרויקט</a:t>
            </a:r>
          </a:p>
        </p:txBody>
      </p:sp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xmlns="" id="{E696703A-3C4C-408B-B184-A466FBC4A9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700641"/>
              </p:ext>
            </p:extLst>
          </p:nvPr>
        </p:nvGraphicFramePr>
        <p:xfrm>
          <a:off x="838200" y="1074208"/>
          <a:ext cx="1051559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F057808E-2529-4673-B847-B216B0BA3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dirty="0"/>
              <a:t>רקע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27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AA90035F-0C25-42B4-9768-AC1E86A4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בקרת אימפדנס </a:t>
            </a:r>
            <a:r>
              <a:rPr lang="en-US" dirty="0"/>
              <a:t>-</a:t>
            </a:r>
            <a:r>
              <a:rPr lang="he-IL" dirty="0"/>
              <a:t> העמקה בחוק הבקרה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5AC89D45-917A-4FF9-B592-DBDE07D3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477758"/>
            <a:ext cx="10807148" cy="5032375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2600" dirty="0"/>
              <a:t>חוק הבקרה המיושם בפרויקט – </a:t>
            </a:r>
            <a:r>
              <a:rPr lang="en-US" sz="2600" dirty="0"/>
              <a:t>Position Based Impedance Control (PB-IC)</a:t>
            </a:r>
            <a:endParaRPr lang="he-IL" sz="2600" dirty="0"/>
          </a:p>
          <a:p>
            <a:pPr algn="r" rtl="1">
              <a:lnSpc>
                <a:spcPct val="150000"/>
              </a:lnSpc>
            </a:pPr>
            <a:r>
              <a:rPr lang="he-IL" sz="2600" dirty="0"/>
              <a:t>נלקח ממאמר מאת פרופ' זקסנהויז ותומר ולנסי (2003).</a:t>
            </a:r>
          </a:p>
          <a:p>
            <a:pPr algn="r" rtl="1">
              <a:lnSpc>
                <a:spcPct val="150000"/>
              </a:lnSpc>
            </a:pPr>
            <a:r>
              <a:rPr lang="he-IL" sz="2600" dirty="0"/>
              <a:t>לא מתבסס באופן חזק על המודל הדינמי של הרובוט (בו עלולות להיות אי וודאויות).</a:t>
            </a:r>
          </a:p>
          <a:p>
            <a:pPr algn="r" rtl="1">
              <a:lnSpc>
                <a:spcPct val="150000"/>
              </a:lnSpc>
            </a:pPr>
            <a:r>
              <a:rPr lang="he-IL" sz="2600" dirty="0"/>
              <a:t>בעל בקר בלולאה הפנימית של חוק הבקרה שמטרתו לעקוב אחר המסלול הרצוי של מודל האימפדנס.</a:t>
            </a:r>
          </a:p>
        </p:txBody>
      </p:sp>
      <p:pic>
        <p:nvPicPr>
          <p:cNvPr id="16386" name="Picture 2" descr="Construction works digging and drilling ground Vector Image">
            <a:extLst>
              <a:ext uri="{FF2B5EF4-FFF2-40B4-BE49-F238E27FC236}">
                <a16:creationId xmlns:a16="http://schemas.microsoft.com/office/drawing/2014/main" xmlns="" id="{19C3FFBD-76D9-40E6-9051-8F5BBE40A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31"/>
          <a:stretch/>
        </p:blipFill>
        <p:spPr bwMode="auto">
          <a:xfrm>
            <a:off x="467139" y="4540860"/>
            <a:ext cx="2584174" cy="20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xmlns="" id="{0ED620B7-FC10-46D4-B47F-055E70988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88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AA90035F-0C25-42B4-9768-AC1E86A4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בקרת אימפדנס </a:t>
            </a:r>
            <a:r>
              <a:rPr lang="en-US" dirty="0"/>
              <a:t>-</a:t>
            </a:r>
            <a:r>
              <a:rPr lang="he-IL" dirty="0"/>
              <a:t> העמקה בחוק הבקרה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5AC89D45-917A-4FF9-B592-DBDE07D3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825624"/>
            <a:ext cx="10807148" cy="5032375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2400" dirty="0"/>
              <a:t>דינמיקת יחידת הקצה מתוארת על ידי הנוסחה: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2400" dirty="0"/>
              <a:t>  כאשר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2400" dirty="0"/>
              <a:t>          – מטריצת האינרציה, סימטרית, </a:t>
            </a:r>
            <a:r>
              <a:rPr lang="en-US" sz="2400" dirty="0"/>
              <a:t>positive definite</a:t>
            </a:r>
            <a:r>
              <a:rPr lang="he-IL" sz="2400" dirty="0"/>
              <a:t>.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2400" dirty="0"/>
              <a:t>            - וקטור </a:t>
            </a:r>
            <a:r>
              <a:rPr lang="he-IL" sz="2400" dirty="0" err="1"/>
              <a:t>מומנטי</a:t>
            </a:r>
            <a:r>
              <a:rPr lang="he-IL" sz="2400" dirty="0"/>
              <a:t> המפרקים כתוצאה מכוחות חיכוך, כובד </a:t>
            </a:r>
            <a:r>
              <a:rPr lang="he-IL" sz="2400" dirty="0" err="1"/>
              <a:t>וצנטרפוגליים</a:t>
            </a:r>
            <a:r>
              <a:rPr lang="he-IL" sz="2400" dirty="0"/>
              <a:t>.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2400" dirty="0"/>
              <a:t>     - וקטור המומנטים המסופק למפרקים מהמפעילים.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2400" dirty="0"/>
              <a:t>       - מטריצת </a:t>
            </a:r>
            <a:r>
              <a:rPr lang="he-IL" sz="2400" dirty="0" err="1"/>
              <a:t>היעקוביאן</a:t>
            </a:r>
            <a:r>
              <a:rPr lang="he-IL" sz="2400" dirty="0"/>
              <a:t> הקושרת בין מהירות המפרקים למהירות יחידת הקצה.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2400" dirty="0"/>
              <a:t>       - הכוחות שמפעילה הסביבה על יחידת הקצה.      </a:t>
            </a:r>
          </a:p>
        </p:txBody>
      </p:sp>
      <p:graphicFrame>
        <p:nvGraphicFramePr>
          <p:cNvPr id="4" name="אובייקט 3">
            <a:extLst>
              <a:ext uri="{FF2B5EF4-FFF2-40B4-BE49-F238E27FC236}">
                <a16:creationId xmlns:a16="http://schemas.microsoft.com/office/drawing/2014/main" xmlns="" id="{DDFB1855-AA5B-489B-A4A2-4B46F32E6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828796"/>
              </p:ext>
            </p:extLst>
          </p:nvPr>
        </p:nvGraphicFramePr>
        <p:xfrm>
          <a:off x="1374913" y="1918252"/>
          <a:ext cx="3872948" cy="553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Equation" r:id="rId3" imgW="1777680" imgH="253800" progId="Equation.DSMT4">
                  <p:embed/>
                </p:oleObj>
              </mc:Choice>
              <mc:Fallback>
                <p:oleObj name="Equation" r:id="rId3" imgW="1777680" imgH="253800" progId="Equation.DSMT4">
                  <p:embed/>
                  <p:pic>
                    <p:nvPicPr>
                      <p:cNvPr id="4" name="אובייקט 3">
                        <a:extLst>
                          <a:ext uri="{FF2B5EF4-FFF2-40B4-BE49-F238E27FC236}">
                            <a16:creationId xmlns:a16="http://schemas.microsoft.com/office/drawing/2014/main" xmlns="" id="{DDFB1855-AA5B-489B-A4A2-4B46F32E6D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4913" y="1918252"/>
                        <a:ext cx="3872948" cy="553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אובייקט 4">
            <a:extLst>
              <a:ext uri="{FF2B5EF4-FFF2-40B4-BE49-F238E27FC236}">
                <a16:creationId xmlns:a16="http://schemas.microsoft.com/office/drawing/2014/main" xmlns="" id="{CCB3F62D-6FB5-43D4-8BE6-DE74E38C8D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755026"/>
              </p:ext>
            </p:extLst>
          </p:nvPr>
        </p:nvGraphicFramePr>
        <p:xfrm>
          <a:off x="10603208" y="3322403"/>
          <a:ext cx="794032" cy="512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Equation" r:id="rId5" imgW="393480" imgH="253800" progId="Equation.DSMT4">
                  <p:embed/>
                </p:oleObj>
              </mc:Choice>
              <mc:Fallback>
                <p:oleObj name="Equation" r:id="rId5" imgW="393480" imgH="253800" progId="Equation.DSMT4">
                  <p:embed/>
                  <p:pic>
                    <p:nvPicPr>
                      <p:cNvPr id="5" name="אובייקט 4">
                        <a:extLst>
                          <a:ext uri="{FF2B5EF4-FFF2-40B4-BE49-F238E27FC236}">
                            <a16:creationId xmlns:a16="http://schemas.microsoft.com/office/drawing/2014/main" xmlns="" id="{CCB3F62D-6FB5-43D4-8BE6-DE74E38C8D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03208" y="3322403"/>
                        <a:ext cx="794032" cy="512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אובייקט 5">
            <a:extLst>
              <a:ext uri="{FF2B5EF4-FFF2-40B4-BE49-F238E27FC236}">
                <a16:creationId xmlns:a16="http://schemas.microsoft.com/office/drawing/2014/main" xmlns="" id="{79F765E8-04AB-40CD-AC85-79AC4DDA87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8033"/>
              </p:ext>
            </p:extLst>
          </p:nvPr>
        </p:nvGraphicFramePr>
        <p:xfrm>
          <a:off x="10294736" y="3969618"/>
          <a:ext cx="1102504" cy="580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Equation" r:id="rId7" imgW="482400" imgH="253800" progId="Equation.DSMT4">
                  <p:embed/>
                </p:oleObj>
              </mc:Choice>
              <mc:Fallback>
                <p:oleObj name="Equation" r:id="rId7" imgW="482400" imgH="253800" progId="Equation.DSMT4">
                  <p:embed/>
                  <p:pic>
                    <p:nvPicPr>
                      <p:cNvPr id="6" name="אובייקט 5">
                        <a:extLst>
                          <a:ext uri="{FF2B5EF4-FFF2-40B4-BE49-F238E27FC236}">
                            <a16:creationId xmlns:a16="http://schemas.microsoft.com/office/drawing/2014/main" xmlns="" id="{79F765E8-04AB-40CD-AC85-79AC4DDA87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294736" y="3969618"/>
                        <a:ext cx="1102504" cy="580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אובייקט 6">
            <a:extLst>
              <a:ext uri="{FF2B5EF4-FFF2-40B4-BE49-F238E27FC236}">
                <a16:creationId xmlns:a16="http://schemas.microsoft.com/office/drawing/2014/main" xmlns="" id="{F513373C-A29A-4A38-BBCC-97FB23AE2E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512148"/>
              </p:ext>
            </p:extLst>
          </p:nvPr>
        </p:nvGraphicFramePr>
        <p:xfrm>
          <a:off x="10842000" y="4724327"/>
          <a:ext cx="316448" cy="348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Equation" r:id="rId9" imgW="126720" imgH="139680" progId="Equation.DSMT4">
                  <p:embed/>
                </p:oleObj>
              </mc:Choice>
              <mc:Fallback>
                <p:oleObj name="Equation" r:id="rId9" imgW="126720" imgH="139680" progId="Equation.DSMT4">
                  <p:embed/>
                  <p:pic>
                    <p:nvPicPr>
                      <p:cNvPr id="7" name="אובייקט 6">
                        <a:extLst>
                          <a:ext uri="{FF2B5EF4-FFF2-40B4-BE49-F238E27FC236}">
                            <a16:creationId xmlns:a16="http://schemas.microsoft.com/office/drawing/2014/main" xmlns="" id="{F513373C-A29A-4A38-BBCC-97FB23AE2E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842000" y="4724327"/>
                        <a:ext cx="316448" cy="348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אובייקט 7">
            <a:extLst>
              <a:ext uri="{FF2B5EF4-FFF2-40B4-BE49-F238E27FC236}">
                <a16:creationId xmlns:a16="http://schemas.microsoft.com/office/drawing/2014/main" xmlns="" id="{28656E67-93C8-42E3-8C0B-3AB8CFE9D2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03138"/>
              </p:ext>
            </p:extLst>
          </p:nvPr>
        </p:nvGraphicFramePr>
        <p:xfrm>
          <a:off x="10830010" y="5371093"/>
          <a:ext cx="328438" cy="41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Equation" r:id="rId11" imgW="139680" imgH="177480" progId="Equation.DSMT4">
                  <p:embed/>
                </p:oleObj>
              </mc:Choice>
              <mc:Fallback>
                <p:oleObj name="Equation" r:id="rId11" imgW="139680" imgH="177480" progId="Equation.DSMT4">
                  <p:embed/>
                  <p:pic>
                    <p:nvPicPr>
                      <p:cNvPr id="8" name="אובייקט 7">
                        <a:extLst>
                          <a:ext uri="{FF2B5EF4-FFF2-40B4-BE49-F238E27FC236}">
                            <a16:creationId xmlns:a16="http://schemas.microsoft.com/office/drawing/2014/main" xmlns="" id="{28656E67-93C8-42E3-8C0B-3AB8CFE9D2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830010" y="5371093"/>
                        <a:ext cx="328438" cy="418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אובייקט 8">
            <a:extLst>
              <a:ext uri="{FF2B5EF4-FFF2-40B4-BE49-F238E27FC236}">
                <a16:creationId xmlns:a16="http://schemas.microsoft.com/office/drawing/2014/main" xmlns="" id="{14FA4496-1DA4-4EB4-916D-DCE0216D84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256655"/>
              </p:ext>
            </p:extLst>
          </p:nvPr>
        </p:nvGraphicFramePr>
        <p:xfrm>
          <a:off x="10824988" y="5949402"/>
          <a:ext cx="511800" cy="51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Equation" r:id="rId13" imgW="228600" imgH="228600" progId="Equation.DSMT4">
                  <p:embed/>
                </p:oleObj>
              </mc:Choice>
              <mc:Fallback>
                <p:oleObj name="Equation" r:id="rId13" imgW="228600" imgH="228600" progId="Equation.DSMT4">
                  <p:embed/>
                  <p:pic>
                    <p:nvPicPr>
                      <p:cNvPr id="9" name="אובייקט 8">
                        <a:extLst>
                          <a:ext uri="{FF2B5EF4-FFF2-40B4-BE49-F238E27FC236}">
                            <a16:creationId xmlns:a16="http://schemas.microsoft.com/office/drawing/2014/main" xmlns="" id="{14FA4496-1DA4-4EB4-916D-DCE0216D8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824988" y="5949402"/>
                        <a:ext cx="511800" cy="51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תמונה 9">
            <a:extLst>
              <a:ext uri="{FF2B5EF4-FFF2-40B4-BE49-F238E27FC236}">
                <a16:creationId xmlns:a16="http://schemas.microsoft.com/office/drawing/2014/main" xmlns="" id="{6074A472-3F85-4B3A-91F7-920CEF08A4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467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AA90035F-0C25-42B4-9768-AC1E86A4E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984" y="346868"/>
            <a:ext cx="10141226" cy="1325563"/>
          </a:xfrm>
        </p:spPr>
        <p:txBody>
          <a:bodyPr>
            <a:normAutofit/>
          </a:bodyPr>
          <a:lstStyle/>
          <a:p>
            <a:pPr algn="r" rtl="1"/>
            <a:r>
              <a:rPr lang="he-IL" sz="4000" dirty="0"/>
              <a:t>בקרת אימפדנס </a:t>
            </a:r>
            <a:r>
              <a:rPr lang="en-US" sz="4000" dirty="0"/>
              <a:t>-</a:t>
            </a:r>
            <a:r>
              <a:rPr lang="he-IL" sz="4000" dirty="0"/>
              <a:t> עקיבה אחר מסלול מודל האימפדנס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5AC89D45-917A-4FF9-B592-DBDE07D3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825624"/>
            <a:ext cx="10807148" cy="5032375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2400" dirty="0"/>
              <a:t>מסלול מודל האימפדנס נשלט על ידי </a:t>
            </a:r>
            <a:r>
              <a:rPr lang="he-IL" sz="2400" dirty="0" err="1"/>
              <a:t>המד"ר</a:t>
            </a:r>
            <a:r>
              <a:rPr lang="he-IL" sz="2400" dirty="0"/>
              <a:t>: 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2400" dirty="0"/>
              <a:t>  כאשר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2400" dirty="0"/>
              <a:t>        - מטריצת הקשיחות הרצויה.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2400" dirty="0"/>
              <a:t>        - מטריצת הריסון הרצויה.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2400" dirty="0"/>
              <a:t>        - מטריצת האינרציה הרצויה.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2400" dirty="0"/>
              <a:t>           - מיקום ומהירות ווירטואליים של יחידת הקצה כפי שנשלח בתכנון המסלול המקורי.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2400" dirty="0"/>
              <a:t>                    - מיקום, מהירות ותאוצה רצויים לפי מודל האימפדנס.</a:t>
            </a:r>
          </a:p>
        </p:txBody>
      </p:sp>
      <p:graphicFrame>
        <p:nvGraphicFramePr>
          <p:cNvPr id="5" name="אובייקט 4">
            <a:extLst>
              <a:ext uri="{FF2B5EF4-FFF2-40B4-BE49-F238E27FC236}">
                <a16:creationId xmlns:a16="http://schemas.microsoft.com/office/drawing/2014/main" xmlns="" id="{CCB3F62D-6FB5-43D4-8BE6-DE74E38C8D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5300"/>
              </p:ext>
            </p:extLst>
          </p:nvPr>
        </p:nvGraphicFramePr>
        <p:xfrm>
          <a:off x="10791550" y="3386931"/>
          <a:ext cx="33337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Equation" r:id="rId3" imgW="164880" imgH="164880" progId="Equation.DSMT4">
                  <p:embed/>
                </p:oleObj>
              </mc:Choice>
              <mc:Fallback>
                <p:oleObj name="Equation" r:id="rId3" imgW="164880" imgH="164880" progId="Equation.DSMT4">
                  <p:embed/>
                  <p:pic>
                    <p:nvPicPr>
                      <p:cNvPr id="5" name="אובייקט 4">
                        <a:extLst>
                          <a:ext uri="{FF2B5EF4-FFF2-40B4-BE49-F238E27FC236}">
                            <a16:creationId xmlns:a16="http://schemas.microsoft.com/office/drawing/2014/main" xmlns="" id="{CCB3F62D-6FB5-43D4-8BE6-DE74E38C8D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91550" y="3386931"/>
                        <a:ext cx="33337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אובייקט 5">
            <a:extLst>
              <a:ext uri="{FF2B5EF4-FFF2-40B4-BE49-F238E27FC236}">
                <a16:creationId xmlns:a16="http://schemas.microsoft.com/office/drawing/2014/main" xmlns="" id="{79F765E8-04AB-40CD-AC85-79AC4DDA87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279332"/>
              </p:ext>
            </p:extLst>
          </p:nvPr>
        </p:nvGraphicFramePr>
        <p:xfrm>
          <a:off x="10818812" y="4064167"/>
          <a:ext cx="308056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Equation" r:id="rId5" imgW="152280" imgH="164880" progId="Equation.DSMT4">
                  <p:embed/>
                </p:oleObj>
              </mc:Choice>
              <mc:Fallback>
                <p:oleObj name="Equation" r:id="rId5" imgW="152280" imgH="164880" progId="Equation.DSMT4">
                  <p:embed/>
                  <p:pic>
                    <p:nvPicPr>
                      <p:cNvPr id="6" name="אובייקט 5">
                        <a:extLst>
                          <a:ext uri="{FF2B5EF4-FFF2-40B4-BE49-F238E27FC236}">
                            <a16:creationId xmlns:a16="http://schemas.microsoft.com/office/drawing/2014/main" xmlns="" id="{79F765E8-04AB-40CD-AC85-79AC4DDA87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18812" y="4064167"/>
                        <a:ext cx="308056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אובייקט 6">
            <a:extLst>
              <a:ext uri="{FF2B5EF4-FFF2-40B4-BE49-F238E27FC236}">
                <a16:creationId xmlns:a16="http://schemas.microsoft.com/office/drawing/2014/main" xmlns="" id="{F513373C-A29A-4A38-BBCC-97FB23AE2E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81053"/>
              </p:ext>
            </p:extLst>
          </p:nvPr>
        </p:nvGraphicFramePr>
        <p:xfrm>
          <a:off x="10748963" y="4692650"/>
          <a:ext cx="40931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Equation" r:id="rId7" imgW="203040" imgH="164880" progId="Equation.DSMT4">
                  <p:embed/>
                </p:oleObj>
              </mc:Choice>
              <mc:Fallback>
                <p:oleObj name="Equation" r:id="rId7" imgW="203040" imgH="164880" progId="Equation.DSMT4">
                  <p:embed/>
                  <p:pic>
                    <p:nvPicPr>
                      <p:cNvPr id="7" name="אובייקט 6">
                        <a:extLst>
                          <a:ext uri="{FF2B5EF4-FFF2-40B4-BE49-F238E27FC236}">
                            <a16:creationId xmlns:a16="http://schemas.microsoft.com/office/drawing/2014/main" xmlns="" id="{F513373C-A29A-4A38-BBCC-97FB23AE2E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48963" y="4692650"/>
                        <a:ext cx="409317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אובייקט 7">
            <a:extLst>
              <a:ext uri="{FF2B5EF4-FFF2-40B4-BE49-F238E27FC236}">
                <a16:creationId xmlns:a16="http://schemas.microsoft.com/office/drawing/2014/main" xmlns="" id="{28656E67-93C8-42E3-8C0B-3AB8CFE9D2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252423"/>
              </p:ext>
            </p:extLst>
          </p:nvPr>
        </p:nvGraphicFramePr>
        <p:xfrm>
          <a:off x="10485438" y="5295900"/>
          <a:ext cx="957262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Equation" r:id="rId9" imgW="406080" imgH="228600" progId="Equation.DSMT4">
                  <p:embed/>
                </p:oleObj>
              </mc:Choice>
              <mc:Fallback>
                <p:oleObj name="Equation" r:id="rId9" imgW="406080" imgH="228600" progId="Equation.DSMT4">
                  <p:embed/>
                  <p:pic>
                    <p:nvPicPr>
                      <p:cNvPr id="8" name="אובייקט 7">
                        <a:extLst>
                          <a:ext uri="{FF2B5EF4-FFF2-40B4-BE49-F238E27FC236}">
                            <a16:creationId xmlns:a16="http://schemas.microsoft.com/office/drawing/2014/main" xmlns="" id="{28656E67-93C8-42E3-8C0B-3AB8CFE9D2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85438" y="5295900"/>
                        <a:ext cx="957262" cy="53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אובייקט 8">
            <a:extLst>
              <a:ext uri="{FF2B5EF4-FFF2-40B4-BE49-F238E27FC236}">
                <a16:creationId xmlns:a16="http://schemas.microsoft.com/office/drawing/2014/main" xmlns="" id="{14FA4496-1DA4-4EB4-916D-DCE0216D84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434872"/>
              </p:ext>
            </p:extLst>
          </p:nvPr>
        </p:nvGraphicFramePr>
        <p:xfrm>
          <a:off x="9764713" y="5998369"/>
          <a:ext cx="1677987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Equation" r:id="rId11" imgW="749160" imgH="228600" progId="Equation.DSMT4">
                  <p:embed/>
                </p:oleObj>
              </mc:Choice>
              <mc:Fallback>
                <p:oleObj name="Equation" r:id="rId11" imgW="749160" imgH="228600" progId="Equation.DSMT4">
                  <p:embed/>
                  <p:pic>
                    <p:nvPicPr>
                      <p:cNvPr id="9" name="אובייקט 8">
                        <a:extLst>
                          <a:ext uri="{FF2B5EF4-FFF2-40B4-BE49-F238E27FC236}">
                            <a16:creationId xmlns:a16="http://schemas.microsoft.com/office/drawing/2014/main" xmlns="" id="{14FA4496-1DA4-4EB4-916D-DCE0216D8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64713" y="5998369"/>
                        <a:ext cx="1677987" cy="51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אובייקט 9">
            <a:extLst>
              <a:ext uri="{FF2B5EF4-FFF2-40B4-BE49-F238E27FC236}">
                <a16:creationId xmlns:a16="http://schemas.microsoft.com/office/drawing/2014/main" xmlns="" id="{DE6E981D-B5A5-4A95-A47E-90D054F2CD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245237"/>
              </p:ext>
            </p:extLst>
          </p:nvPr>
        </p:nvGraphicFramePr>
        <p:xfrm>
          <a:off x="978575" y="1908313"/>
          <a:ext cx="4730075" cy="52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Equation" r:id="rId13" imgW="2273040" imgH="253800" progId="Equation.DSMT4">
                  <p:embed/>
                </p:oleObj>
              </mc:Choice>
              <mc:Fallback>
                <p:oleObj name="Equation" r:id="rId13" imgW="2273040" imgH="253800" progId="Equation.DSMT4">
                  <p:embed/>
                  <p:pic>
                    <p:nvPicPr>
                      <p:cNvPr id="10" name="אובייקט 9">
                        <a:extLst>
                          <a:ext uri="{FF2B5EF4-FFF2-40B4-BE49-F238E27FC236}">
                            <a16:creationId xmlns:a16="http://schemas.microsoft.com/office/drawing/2014/main" xmlns="" id="{DE6E981D-B5A5-4A95-A47E-90D054F2CD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78575" y="1908313"/>
                        <a:ext cx="4730075" cy="52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2" name="Picture 4" descr="Follow Your Path (HookSounds Originals) - Royalty Free Music by ...">
            <a:extLst>
              <a:ext uri="{FF2B5EF4-FFF2-40B4-BE49-F238E27FC236}">
                <a16:creationId xmlns:a16="http://schemas.microsoft.com/office/drawing/2014/main" xmlns="" id="{8950CCBD-3FAB-4024-AD30-9DC28B7A0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26" y="2802835"/>
            <a:ext cx="2741934" cy="222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xmlns="" id="{AD0977CE-F61A-41CC-97F5-AF5D8F36CF0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946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AA90035F-0C25-42B4-9768-AC1E86A4E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861" y="342624"/>
            <a:ext cx="10515600" cy="1325563"/>
          </a:xfrm>
        </p:spPr>
        <p:txBody>
          <a:bodyPr>
            <a:normAutofit/>
          </a:bodyPr>
          <a:lstStyle/>
          <a:p>
            <a:pPr algn="r" rtl="1"/>
            <a:r>
              <a:rPr lang="he-IL" sz="4000" dirty="0"/>
              <a:t>בקרת אימפדנס </a:t>
            </a:r>
            <a:r>
              <a:rPr lang="en-US" sz="4000" dirty="0"/>
              <a:t>-</a:t>
            </a:r>
            <a:r>
              <a:rPr lang="he-IL" sz="4000" dirty="0"/>
              <a:t> עקיבה אחר מסלול מודל האימפדנס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5AC89D45-917A-4FF9-B592-DBDE07D3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825624"/>
            <a:ext cx="10807148" cy="5032375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en-US" sz="2500" dirty="0"/>
              <a:t>   </a:t>
            </a:r>
            <a:r>
              <a:rPr lang="he-IL" sz="2500" dirty="0"/>
              <a:t>      - מחושב מחיישן כוח הממוקם על יחידת הקצה.</a:t>
            </a:r>
          </a:p>
          <a:p>
            <a:pPr algn="r" rtl="1">
              <a:lnSpc>
                <a:spcPct val="150000"/>
              </a:lnSpc>
            </a:pPr>
            <a:r>
              <a:rPr lang="he-IL" sz="2500" dirty="0"/>
              <a:t>על ידי פתרון </a:t>
            </a:r>
            <a:r>
              <a:rPr lang="he-IL" sz="2500" dirty="0" err="1"/>
              <a:t>המד"ר</a:t>
            </a:r>
            <a:r>
              <a:rPr lang="he-IL" sz="2500" dirty="0"/>
              <a:t> בזמן אמת בשיטת </a:t>
            </a:r>
            <a:r>
              <a:rPr lang="en-US" sz="2500" dirty="0"/>
              <a:t>Runge </a:t>
            </a:r>
            <a:r>
              <a:rPr lang="en-US" sz="2500" dirty="0" err="1"/>
              <a:t>Kutta</a:t>
            </a:r>
            <a:r>
              <a:rPr lang="en-US" sz="2500" dirty="0"/>
              <a:t> 4</a:t>
            </a:r>
            <a:r>
              <a:rPr lang="he-IL" sz="2500" dirty="0"/>
              <a:t> עבור מערכת משוואות באופן </a:t>
            </a:r>
            <a:r>
              <a:rPr lang="he-IL" sz="2500" dirty="0" err="1"/>
              <a:t>מטריציוני</a:t>
            </a:r>
            <a:r>
              <a:rPr lang="he-IL" sz="2500" dirty="0"/>
              <a:t>, ניתן לקבל את ערכי </a:t>
            </a:r>
          </a:p>
          <a:p>
            <a:pPr algn="r" rtl="1">
              <a:lnSpc>
                <a:spcPct val="150000"/>
              </a:lnSpc>
            </a:pPr>
            <a:r>
              <a:rPr lang="he-IL" sz="2500" dirty="0"/>
              <a:t>מתוך ערכים אלה, מחושבים: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2500" dirty="0"/>
              <a:t>                          - זוויות המפרקים הרצויות לפי מודל האימפדנס. 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2500" dirty="0"/>
              <a:t>                          - מהירויות המפרקים הרצויות לפי מודל האימפדנס.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2500" dirty="0"/>
              <a:t>                          - תאוצות המפרקים הרצויות לפי מודל האימפדנס.</a:t>
            </a:r>
          </a:p>
        </p:txBody>
      </p:sp>
      <p:graphicFrame>
        <p:nvGraphicFramePr>
          <p:cNvPr id="4" name="אובייקט 3">
            <a:extLst>
              <a:ext uri="{FF2B5EF4-FFF2-40B4-BE49-F238E27FC236}">
                <a16:creationId xmlns:a16="http://schemas.microsoft.com/office/drawing/2014/main" xmlns="" id="{5D08DE1B-4E00-4CDF-8825-ABE868AE4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5448656"/>
              </p:ext>
            </p:extLst>
          </p:nvPr>
        </p:nvGraphicFramePr>
        <p:xfrm>
          <a:off x="10386391" y="1912247"/>
          <a:ext cx="556592" cy="556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Equation" r:id="rId3" imgW="228600" imgH="228600" progId="Equation.DSMT4">
                  <p:embed/>
                </p:oleObj>
              </mc:Choice>
              <mc:Fallback>
                <p:oleObj name="Equation" r:id="rId3" imgW="228600" imgH="228600" progId="Equation.DSMT4">
                  <p:embed/>
                  <p:pic>
                    <p:nvPicPr>
                      <p:cNvPr id="4" name="אובייקט 3">
                        <a:extLst>
                          <a:ext uri="{FF2B5EF4-FFF2-40B4-BE49-F238E27FC236}">
                            <a16:creationId xmlns:a16="http://schemas.microsoft.com/office/drawing/2014/main" xmlns="" id="{5D08DE1B-4E00-4CDF-8825-ABE868AE4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86391" y="1912247"/>
                        <a:ext cx="556592" cy="556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אובייקט 4">
            <a:extLst>
              <a:ext uri="{FF2B5EF4-FFF2-40B4-BE49-F238E27FC236}">
                <a16:creationId xmlns:a16="http://schemas.microsoft.com/office/drawing/2014/main" xmlns="" id="{7924CDDD-DFF9-4814-B2CA-77A837BEE0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485684"/>
              </p:ext>
            </p:extLst>
          </p:nvPr>
        </p:nvGraphicFramePr>
        <p:xfrm>
          <a:off x="5406744" y="3194913"/>
          <a:ext cx="1742804" cy="591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Equation" r:id="rId5" imgW="672840" imgH="228600" progId="Equation.DSMT4">
                  <p:embed/>
                </p:oleObj>
              </mc:Choice>
              <mc:Fallback>
                <p:oleObj name="Equation" r:id="rId5" imgW="672840" imgH="228600" progId="Equation.DSMT4">
                  <p:embed/>
                  <p:pic>
                    <p:nvPicPr>
                      <p:cNvPr id="5" name="אובייקט 4">
                        <a:extLst>
                          <a:ext uri="{FF2B5EF4-FFF2-40B4-BE49-F238E27FC236}">
                            <a16:creationId xmlns:a16="http://schemas.microsoft.com/office/drawing/2014/main" xmlns="" id="{7924CDDD-DFF9-4814-B2CA-77A837BEE0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06744" y="3194913"/>
                        <a:ext cx="1742804" cy="591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אובייקט 5">
            <a:extLst>
              <a:ext uri="{FF2B5EF4-FFF2-40B4-BE49-F238E27FC236}">
                <a16:creationId xmlns:a16="http://schemas.microsoft.com/office/drawing/2014/main" xmlns="" id="{487328F7-DD80-45B7-B3F9-BAEFF738A4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013612"/>
              </p:ext>
            </p:extLst>
          </p:nvPr>
        </p:nvGraphicFramePr>
        <p:xfrm>
          <a:off x="9152923" y="4512225"/>
          <a:ext cx="2920725" cy="2067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Equation" r:id="rId7" imgW="1130040" imgH="799920" progId="Equation.DSMT4">
                  <p:embed/>
                </p:oleObj>
              </mc:Choice>
              <mc:Fallback>
                <p:oleObj name="Equation" r:id="rId7" imgW="1130040" imgH="799920" progId="Equation.DSMT4">
                  <p:embed/>
                  <p:pic>
                    <p:nvPicPr>
                      <p:cNvPr id="6" name="אובייקט 5">
                        <a:extLst>
                          <a:ext uri="{FF2B5EF4-FFF2-40B4-BE49-F238E27FC236}">
                            <a16:creationId xmlns:a16="http://schemas.microsoft.com/office/drawing/2014/main" xmlns="" id="{487328F7-DD80-45B7-B3F9-BAEFF738A4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52923" y="4512225"/>
                        <a:ext cx="2920725" cy="20674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Footsteps Footprint Trekking Route. Follow Foot Steps Track Human ...">
            <a:extLst>
              <a:ext uri="{FF2B5EF4-FFF2-40B4-BE49-F238E27FC236}">
                <a16:creationId xmlns:a16="http://schemas.microsoft.com/office/drawing/2014/main" xmlns="" id="{17944CB4-AF71-4417-B102-954943D88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1"/>
          <a:stretch/>
        </p:blipFill>
        <p:spPr bwMode="auto">
          <a:xfrm>
            <a:off x="388177" y="5267168"/>
            <a:ext cx="1977335" cy="122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xmlns="" id="{85D92BF3-1882-43C6-9582-3F6078C801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2136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AA90035F-0C25-42B4-9768-AC1E86A4E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837" y="381964"/>
            <a:ext cx="10515600" cy="1325563"/>
          </a:xfrm>
        </p:spPr>
        <p:txBody>
          <a:bodyPr>
            <a:normAutofit/>
          </a:bodyPr>
          <a:lstStyle/>
          <a:p>
            <a:pPr algn="r" rtl="1"/>
            <a:r>
              <a:rPr lang="he-IL" sz="4000" dirty="0"/>
              <a:t>בקרת אימפדנס </a:t>
            </a:r>
            <a:r>
              <a:rPr lang="en-US" sz="4000" dirty="0"/>
              <a:t>-</a:t>
            </a:r>
            <a:r>
              <a:rPr lang="he-IL" sz="4000" dirty="0"/>
              <a:t> עקיבה אחר מסלול מודל האימפדנס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5AC89D45-917A-4FF9-B592-DBDE07D3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825624"/>
            <a:ext cx="10807148" cy="5032375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2500" dirty="0"/>
              <a:t>בשלב זה ניתן לחשב את המומנטים אותם נדרש לספק למפרקים על מנת שיחידת הקצה תתנהג לפי מודל האימפדנס הרצוי:</a:t>
            </a:r>
          </a:p>
          <a:p>
            <a:pPr algn="r" rtl="1">
              <a:lnSpc>
                <a:spcPct val="150000"/>
              </a:lnSpc>
            </a:pPr>
            <a:endParaRPr lang="he-IL" sz="2500" dirty="0"/>
          </a:p>
          <a:p>
            <a:pPr algn="r" rtl="1">
              <a:lnSpc>
                <a:spcPct val="150000"/>
              </a:lnSpc>
            </a:pPr>
            <a:r>
              <a:rPr lang="he-IL" sz="2500" dirty="0"/>
              <a:t>כאשר: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2500" dirty="0"/>
              <a:t>           - מטריצת קבועים דיפרנציאליים של הבקר.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2500" dirty="0"/>
              <a:t>           - מטריצת </a:t>
            </a:r>
            <a:r>
              <a:rPr lang="he-IL" sz="2500" dirty="0" err="1"/>
              <a:t>קבועי</a:t>
            </a:r>
            <a:r>
              <a:rPr lang="he-IL" sz="2500" dirty="0"/>
              <a:t> הגבר פרופורציונלי של הבקר.</a:t>
            </a:r>
          </a:p>
          <a:p>
            <a:pPr marL="0" indent="0" algn="r" rtl="1">
              <a:lnSpc>
                <a:spcPct val="150000"/>
              </a:lnSpc>
              <a:buNone/>
            </a:pPr>
            <a:endParaRPr lang="he-IL" sz="2500" dirty="0"/>
          </a:p>
        </p:txBody>
      </p:sp>
      <p:graphicFrame>
        <p:nvGraphicFramePr>
          <p:cNvPr id="7" name="אובייקט 6">
            <a:extLst>
              <a:ext uri="{FF2B5EF4-FFF2-40B4-BE49-F238E27FC236}">
                <a16:creationId xmlns:a16="http://schemas.microsoft.com/office/drawing/2014/main" xmlns="" id="{B1C36920-BD9A-48AA-9E5D-DF9B2D0BA7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01461"/>
              </p:ext>
            </p:extLst>
          </p:nvPr>
        </p:nvGraphicFramePr>
        <p:xfrm>
          <a:off x="1431236" y="3145113"/>
          <a:ext cx="9619697" cy="567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Equation" r:id="rId3" imgW="7530840" imgH="444240" progId="Equation.DSMT4">
                  <p:embed/>
                </p:oleObj>
              </mc:Choice>
              <mc:Fallback>
                <p:oleObj name="Equation" r:id="rId3" imgW="7530840" imgH="444240" progId="Equation.DSMT4">
                  <p:embed/>
                  <p:pic>
                    <p:nvPicPr>
                      <p:cNvPr id="7" name="אובייקט 6">
                        <a:extLst>
                          <a:ext uri="{FF2B5EF4-FFF2-40B4-BE49-F238E27FC236}">
                            <a16:creationId xmlns:a16="http://schemas.microsoft.com/office/drawing/2014/main" xmlns="" id="{B1C36920-BD9A-48AA-9E5D-DF9B2D0BA7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1236" y="3145113"/>
                        <a:ext cx="9619697" cy="567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אובייקט 7">
            <a:extLst>
              <a:ext uri="{FF2B5EF4-FFF2-40B4-BE49-F238E27FC236}">
                <a16:creationId xmlns:a16="http://schemas.microsoft.com/office/drawing/2014/main" xmlns="" id="{03786A4D-65E3-46A6-8EF8-75985D2399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53963"/>
              </p:ext>
            </p:extLst>
          </p:nvPr>
        </p:nvGraphicFramePr>
        <p:xfrm>
          <a:off x="10434154" y="4669182"/>
          <a:ext cx="616779" cy="462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Equation" r:id="rId5" imgW="457200" imgH="342720" progId="Equation.DSMT4">
                  <p:embed/>
                </p:oleObj>
              </mc:Choice>
              <mc:Fallback>
                <p:oleObj name="Equation" r:id="rId5" imgW="457200" imgH="342720" progId="Equation.DSMT4">
                  <p:embed/>
                  <p:pic>
                    <p:nvPicPr>
                      <p:cNvPr id="8" name="אובייקט 7">
                        <a:extLst>
                          <a:ext uri="{FF2B5EF4-FFF2-40B4-BE49-F238E27FC236}">
                            <a16:creationId xmlns:a16="http://schemas.microsoft.com/office/drawing/2014/main" xmlns="" id="{03786A4D-65E3-46A6-8EF8-75985D2399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4154" y="4669182"/>
                        <a:ext cx="616779" cy="462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אובייקט 8">
            <a:extLst>
              <a:ext uri="{FF2B5EF4-FFF2-40B4-BE49-F238E27FC236}">
                <a16:creationId xmlns:a16="http://schemas.microsoft.com/office/drawing/2014/main" xmlns="" id="{F461AC69-CF3D-4984-A290-B30DE88A46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150086"/>
              </p:ext>
            </p:extLst>
          </p:nvPr>
        </p:nvGraphicFramePr>
        <p:xfrm>
          <a:off x="10477500" y="5249863"/>
          <a:ext cx="53022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Equation" r:id="rId7" imgW="393480" imgH="342720" progId="Equation.DSMT4">
                  <p:embed/>
                </p:oleObj>
              </mc:Choice>
              <mc:Fallback>
                <p:oleObj name="Equation" r:id="rId7" imgW="393480" imgH="342720" progId="Equation.DSMT4">
                  <p:embed/>
                  <p:pic>
                    <p:nvPicPr>
                      <p:cNvPr id="9" name="אובייקט 8">
                        <a:extLst>
                          <a:ext uri="{FF2B5EF4-FFF2-40B4-BE49-F238E27FC236}">
                            <a16:creationId xmlns:a16="http://schemas.microsoft.com/office/drawing/2014/main" xmlns="" id="{F461AC69-CF3D-4984-A290-B30DE88A46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77500" y="5249863"/>
                        <a:ext cx="530225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תמונה 9">
            <a:extLst>
              <a:ext uri="{FF2B5EF4-FFF2-40B4-BE49-F238E27FC236}">
                <a16:creationId xmlns:a16="http://schemas.microsoft.com/office/drawing/2014/main" xmlns="" id="{ACFF4CEF-369B-449E-B9B5-82D0BD6E34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07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פתרון </a:t>
            </a:r>
            <a:r>
              <a:rPr lang="he-IL" dirty="0" err="1"/>
              <a:t>המד"ר</a:t>
            </a:r>
            <a:r>
              <a:rPr lang="he-IL" dirty="0"/>
              <a:t> בחוק הבקרה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r" rtl="1">
              <a:lnSpc>
                <a:spcPct val="150000"/>
              </a:lnSpc>
            </a:pPr>
            <a:r>
              <a:rPr lang="he-IL" dirty="0" err="1"/>
              <a:t>המד"ר</a:t>
            </a:r>
            <a:r>
              <a:rPr lang="he-IL" dirty="0"/>
              <a:t> הנתונה הינה מסדר 2.</a:t>
            </a:r>
          </a:p>
          <a:p>
            <a:pPr algn="r" rtl="1">
              <a:lnSpc>
                <a:spcPct val="150000"/>
              </a:lnSpc>
            </a:pPr>
            <a:r>
              <a:rPr lang="he-IL" dirty="0"/>
              <a:t>על מנת לפתור - בונים 2 משוואות מסדר ראשון.</a:t>
            </a:r>
          </a:p>
          <a:p>
            <a:pPr algn="r" rtl="1">
              <a:lnSpc>
                <a:spcPct val="150000"/>
              </a:lnSpc>
            </a:pPr>
            <a:r>
              <a:rPr lang="he-IL" dirty="0"/>
              <a:t>הקבועים </a:t>
            </a:r>
            <a:r>
              <a:rPr lang="en-US" dirty="0"/>
              <a:t>K,B,M</a:t>
            </a:r>
            <a:r>
              <a:rPr lang="he-IL" dirty="0"/>
              <a:t> - מטריצות </a:t>
            </a:r>
            <a:r>
              <a:rPr lang="en-US" dirty="0" err="1"/>
              <a:t>nXn</a:t>
            </a:r>
            <a:r>
              <a:rPr lang="he-IL" dirty="0"/>
              <a:t> כאשר </a:t>
            </a:r>
            <a:r>
              <a:rPr lang="en-US" dirty="0"/>
              <a:t>n</a:t>
            </a:r>
            <a:r>
              <a:rPr lang="he-IL" dirty="0"/>
              <a:t> – מספר המפרקים.</a:t>
            </a:r>
          </a:p>
          <a:p>
            <a:pPr algn="r" rtl="1">
              <a:lnSpc>
                <a:spcPct val="150000"/>
              </a:lnSpc>
            </a:pPr>
            <a:r>
              <a:rPr lang="he-IL" dirty="0"/>
              <a:t>הכוח - הינו וקטור </a:t>
            </a:r>
            <a:r>
              <a:rPr lang="en-US" dirty="0"/>
              <a:t>3X1</a:t>
            </a:r>
            <a:r>
              <a:rPr lang="he-IL" dirty="0"/>
              <a:t> (בהנחת כוחות בלבד שפועלים על יחידת הקצה וללא מומנטים).</a:t>
            </a:r>
            <a:r>
              <a:rPr lang="en-US" dirty="0"/>
              <a:t> </a:t>
            </a:r>
            <a:endParaRPr lang="he-IL" dirty="0"/>
          </a:p>
          <a:p>
            <a:pPr algn="r" rtl="1">
              <a:lnSpc>
                <a:spcPct val="150000"/>
              </a:lnSpc>
            </a:pPr>
            <a:r>
              <a:rPr lang="he-IL" dirty="0"/>
              <a:t>במידת הצורך ניתן יהיה להכליל את החוק לעבודה גם עם מומנטים.</a:t>
            </a: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7AF27BAA-5474-40E1-A3E7-7C82F993B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83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768" y="208722"/>
            <a:ext cx="10515600" cy="766349"/>
          </a:xfrm>
        </p:spPr>
        <p:txBody>
          <a:bodyPr>
            <a:normAutofit/>
          </a:bodyPr>
          <a:lstStyle/>
          <a:p>
            <a:pPr algn="r"/>
            <a:r>
              <a:rPr lang="he-IL" sz="4000" dirty="0"/>
              <a:t>פתרון </a:t>
            </a:r>
            <a:r>
              <a:rPr lang="he-IL" sz="4000" dirty="0" err="1"/>
              <a:t>המד"ר</a:t>
            </a:r>
            <a:r>
              <a:rPr lang="he-IL" sz="4000" dirty="0"/>
              <a:t> לפי </a:t>
            </a:r>
            <a:r>
              <a:rPr lang="he-IL" sz="4000" dirty="0" err="1"/>
              <a:t>רונגה</a:t>
            </a:r>
            <a:r>
              <a:rPr lang="he-IL" sz="4000" dirty="0"/>
              <a:t> </a:t>
            </a:r>
            <a:r>
              <a:rPr lang="he-IL" sz="4000" dirty="0" err="1"/>
              <a:t>קוטה</a:t>
            </a:r>
            <a:r>
              <a:rPr lang="he-IL" sz="4000" dirty="0"/>
              <a:t> 4 למערכת משוואות</a:t>
            </a:r>
            <a:endParaRPr lang="en-US" sz="40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7AF27BAA-5474-40E1-A3E7-7C82F993B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xmlns="" id="{D6CFABB1-6149-4AAA-BD91-778627E2EF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85" r="12537"/>
          <a:stretch/>
        </p:blipFill>
        <p:spPr>
          <a:xfrm>
            <a:off x="6887818" y="975071"/>
            <a:ext cx="4774093" cy="57692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5F91C568-2410-45F3-BF58-D3146A9D4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63" y="1291465"/>
            <a:ext cx="6699799" cy="4351338"/>
          </a:xfrm>
        </p:spPr>
        <p:txBody>
          <a:bodyPr/>
          <a:lstStyle/>
          <a:p>
            <a:pPr algn="r" rtl="1">
              <a:lnSpc>
                <a:spcPct val="150000"/>
              </a:lnSpc>
            </a:pPr>
            <a:r>
              <a:rPr lang="he-IL" dirty="0"/>
              <a:t>אופן הפתרון לקוח מקורס אנליזה נומרית.</a:t>
            </a:r>
          </a:p>
          <a:p>
            <a:pPr algn="r" rtl="1">
              <a:lnSpc>
                <a:spcPct val="150000"/>
              </a:lnSpc>
            </a:pPr>
            <a:r>
              <a:rPr lang="he-IL" dirty="0"/>
              <a:t>במקרה שלנו – נתונים תנאי התחלה על         .</a:t>
            </a:r>
          </a:p>
          <a:p>
            <a:pPr marL="273050" indent="-188913" algn="r" rtl="1">
              <a:lnSpc>
                <a:spcPct val="150000"/>
              </a:lnSpc>
              <a:buNone/>
            </a:pPr>
            <a:r>
              <a:rPr lang="he-IL" dirty="0"/>
              <a:t>  (בתחילת התנועה – מצב הרובוט, לאחר מכן נקודת הסיום של החישוב הקודם).</a:t>
            </a:r>
          </a:p>
          <a:p>
            <a:pPr marL="273050" indent="-188913" algn="r" rtl="1">
              <a:lnSpc>
                <a:spcPct val="150000"/>
              </a:lnSpc>
              <a:buNone/>
            </a:pPr>
            <a:endParaRPr lang="he-IL" dirty="0"/>
          </a:p>
          <a:p>
            <a:pPr algn="r" rtl="1">
              <a:lnSpc>
                <a:spcPct val="150000"/>
              </a:lnSpc>
            </a:pPr>
            <a:endParaRPr lang="he-IL" dirty="0"/>
          </a:p>
          <a:p>
            <a:pPr algn="r" rtl="1">
              <a:lnSpc>
                <a:spcPct val="150000"/>
              </a:lnSpc>
            </a:pPr>
            <a:endParaRPr lang="he-IL" dirty="0"/>
          </a:p>
        </p:txBody>
      </p:sp>
      <p:graphicFrame>
        <p:nvGraphicFramePr>
          <p:cNvPr id="12" name="אובייקט 11">
            <a:extLst>
              <a:ext uri="{FF2B5EF4-FFF2-40B4-BE49-F238E27FC236}">
                <a16:creationId xmlns:a16="http://schemas.microsoft.com/office/drawing/2014/main" xmlns="" id="{F6878DAB-0D7E-41C4-97FB-C23C62BD7C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591451"/>
              </p:ext>
            </p:extLst>
          </p:nvPr>
        </p:nvGraphicFramePr>
        <p:xfrm>
          <a:off x="357810" y="2272540"/>
          <a:ext cx="812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Equation" r:id="rId5" imgW="812520" imgH="380880" progId="Equation.DSMT4">
                  <p:embed/>
                </p:oleObj>
              </mc:Choice>
              <mc:Fallback>
                <p:oleObj name="Equation" r:id="rId5" imgW="812520" imgH="380880" progId="Equation.DSMT4">
                  <p:embed/>
                  <p:pic>
                    <p:nvPicPr>
                      <p:cNvPr id="12" name="אובייקט 11">
                        <a:extLst>
                          <a:ext uri="{FF2B5EF4-FFF2-40B4-BE49-F238E27FC236}">
                            <a16:creationId xmlns:a16="http://schemas.microsoft.com/office/drawing/2014/main" xmlns="" id="{F6878DAB-0D7E-41C4-97FB-C23C62BD7C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7810" y="2272540"/>
                        <a:ext cx="8128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7764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880" y="388415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he-IL" sz="4000" dirty="0"/>
              <a:t>פתרון </a:t>
            </a:r>
            <a:r>
              <a:rPr lang="he-IL" sz="4000" dirty="0" err="1"/>
              <a:t>המד"ר</a:t>
            </a:r>
            <a:r>
              <a:rPr lang="he-IL" sz="4000" dirty="0"/>
              <a:t> לפי </a:t>
            </a:r>
            <a:r>
              <a:rPr lang="he-IL" sz="4000" dirty="0" err="1"/>
              <a:t>רונגה</a:t>
            </a:r>
            <a:r>
              <a:rPr lang="he-IL" sz="4000" dirty="0"/>
              <a:t> </a:t>
            </a:r>
            <a:r>
              <a:rPr lang="he-IL" sz="4000" dirty="0" err="1"/>
              <a:t>קוטה</a:t>
            </a:r>
            <a:r>
              <a:rPr lang="he-IL" sz="4000" dirty="0"/>
              <a:t> 4 למערכת משוואות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lnSpc>
                <a:spcPct val="150000"/>
              </a:lnSpc>
            </a:pPr>
            <a:r>
              <a:rPr lang="he-IL" dirty="0" err="1"/>
              <a:t>המד"ר</a:t>
            </a:r>
            <a:r>
              <a:rPr lang="he-IL" dirty="0"/>
              <a:t>:</a:t>
            </a:r>
          </a:p>
          <a:p>
            <a:pPr algn="r" rtl="1">
              <a:lnSpc>
                <a:spcPct val="150000"/>
              </a:lnSpc>
            </a:pPr>
            <a:endParaRPr lang="he-IL" dirty="0"/>
          </a:p>
          <a:p>
            <a:pPr algn="r" rtl="1">
              <a:lnSpc>
                <a:spcPct val="150000"/>
              </a:lnSpc>
            </a:pPr>
            <a:r>
              <a:rPr lang="he-IL" dirty="0"/>
              <a:t>נסמן:                  , נגזור ונקבל:</a:t>
            </a:r>
          </a:p>
          <a:p>
            <a:pPr algn="r" rtl="1">
              <a:lnSpc>
                <a:spcPct val="150000"/>
              </a:lnSpc>
            </a:pPr>
            <a:endParaRPr lang="he-IL" dirty="0"/>
          </a:p>
          <a:p>
            <a:pPr algn="r" rtl="1">
              <a:lnSpc>
                <a:spcPct val="150000"/>
              </a:lnSpc>
            </a:pP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7AF27BAA-5474-40E1-A3E7-7C82F993B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graphicFrame>
        <p:nvGraphicFramePr>
          <p:cNvPr id="5" name="אובייקט 4">
            <a:extLst>
              <a:ext uri="{FF2B5EF4-FFF2-40B4-BE49-F238E27FC236}">
                <a16:creationId xmlns:a16="http://schemas.microsoft.com/office/drawing/2014/main" xmlns="" id="{DB0FC5CF-6398-44B0-9475-96A1CB477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32766"/>
              </p:ext>
            </p:extLst>
          </p:nvPr>
        </p:nvGraphicFramePr>
        <p:xfrm>
          <a:off x="406400" y="1825625"/>
          <a:ext cx="6229350" cy="146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Equation" r:id="rId4" imgW="5295600" imgH="1244520" progId="Equation.DSMT4">
                  <p:embed/>
                </p:oleObj>
              </mc:Choice>
              <mc:Fallback>
                <p:oleObj name="Equation" r:id="rId4" imgW="5295600" imgH="1244520" progId="Equation.DSMT4">
                  <p:embed/>
                  <p:pic>
                    <p:nvPicPr>
                      <p:cNvPr id="5" name="אובייקט 4">
                        <a:extLst>
                          <a:ext uri="{FF2B5EF4-FFF2-40B4-BE49-F238E27FC236}">
                            <a16:creationId xmlns:a16="http://schemas.microsoft.com/office/drawing/2014/main" xmlns="" id="{DB0FC5CF-6398-44B0-9475-96A1CB477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6400" y="1825625"/>
                        <a:ext cx="6229350" cy="146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אובייקט 5">
            <a:extLst>
              <a:ext uri="{FF2B5EF4-FFF2-40B4-BE49-F238E27FC236}">
                <a16:creationId xmlns:a16="http://schemas.microsoft.com/office/drawing/2014/main" xmlns="" id="{6E8F981C-BA01-47CF-A481-0EAC57FD8B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995048"/>
              </p:ext>
            </p:extLst>
          </p:nvPr>
        </p:nvGraphicFramePr>
        <p:xfrm>
          <a:off x="8643315" y="3489325"/>
          <a:ext cx="1295127" cy="106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Equation" r:id="rId6" imgW="1079280" imgH="888840" progId="Equation.DSMT4">
                  <p:embed/>
                </p:oleObj>
              </mc:Choice>
              <mc:Fallback>
                <p:oleObj name="Equation" r:id="rId6" imgW="1079280" imgH="888840" progId="Equation.DSMT4">
                  <p:embed/>
                  <p:pic>
                    <p:nvPicPr>
                      <p:cNvPr id="6" name="אובייקט 5">
                        <a:extLst>
                          <a:ext uri="{FF2B5EF4-FFF2-40B4-BE49-F238E27FC236}">
                            <a16:creationId xmlns:a16="http://schemas.microsoft.com/office/drawing/2014/main" xmlns="" id="{6E8F981C-BA01-47CF-A481-0EAC57FD8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43315" y="3489325"/>
                        <a:ext cx="1295127" cy="106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אובייקט 6">
            <a:extLst>
              <a:ext uri="{FF2B5EF4-FFF2-40B4-BE49-F238E27FC236}">
                <a16:creationId xmlns:a16="http://schemas.microsoft.com/office/drawing/2014/main" xmlns="" id="{F4B507CD-5A63-4A54-9D05-51ADC83131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58063"/>
              </p:ext>
            </p:extLst>
          </p:nvPr>
        </p:nvGraphicFramePr>
        <p:xfrm>
          <a:off x="0" y="4611690"/>
          <a:ext cx="12072938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Equation" r:id="rId8" imgW="11467800" imgH="1295280" progId="Equation.DSMT4">
                  <p:embed/>
                </p:oleObj>
              </mc:Choice>
              <mc:Fallback>
                <p:oleObj name="Equation" r:id="rId8" imgW="11467800" imgH="1295280" progId="Equation.DSMT4">
                  <p:embed/>
                  <p:pic>
                    <p:nvPicPr>
                      <p:cNvPr id="7" name="אובייקט 6">
                        <a:extLst>
                          <a:ext uri="{FF2B5EF4-FFF2-40B4-BE49-F238E27FC236}">
                            <a16:creationId xmlns:a16="http://schemas.microsoft.com/office/drawing/2014/main" xmlns="" id="{F4B507CD-5A63-4A54-9D05-51ADC83131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4611690"/>
                        <a:ext cx="12072938" cy="1365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711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9739" y="4445911"/>
            <a:ext cx="1902944" cy="208823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2400" dirty="0"/>
              <a:t>      - על פי משוואה (*) משקף 45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7AF27BAA-5474-40E1-A3E7-7C82F993B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graphicFrame>
        <p:nvGraphicFramePr>
          <p:cNvPr id="9" name="אובייקט 8">
            <a:extLst>
              <a:ext uri="{FF2B5EF4-FFF2-40B4-BE49-F238E27FC236}">
                <a16:creationId xmlns:a16="http://schemas.microsoft.com/office/drawing/2014/main" xmlns="" id="{508A3701-53E1-4D61-BC75-73FBC6321F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266880"/>
              </p:ext>
            </p:extLst>
          </p:nvPr>
        </p:nvGraphicFramePr>
        <p:xfrm>
          <a:off x="4483100" y="2216150"/>
          <a:ext cx="1778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Equation" r:id="rId4" imgW="177480" imgH="291960" progId="Equation.DSMT4">
                  <p:embed/>
                </p:oleObj>
              </mc:Choice>
              <mc:Fallback>
                <p:oleObj name="Equation" r:id="rId4" imgW="177480" imgH="291960" progId="Equation.DSMT4">
                  <p:embed/>
                  <p:pic>
                    <p:nvPicPr>
                      <p:cNvPr id="9" name="אובייקט 8">
                        <a:extLst>
                          <a:ext uri="{FF2B5EF4-FFF2-40B4-BE49-F238E27FC236}">
                            <a16:creationId xmlns:a16="http://schemas.microsoft.com/office/drawing/2014/main" xmlns="" id="{508A3701-53E1-4D61-BC75-73FBC6321F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83100" y="2216150"/>
                        <a:ext cx="1778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אובייקט 9">
            <a:extLst>
              <a:ext uri="{FF2B5EF4-FFF2-40B4-BE49-F238E27FC236}">
                <a16:creationId xmlns:a16="http://schemas.microsoft.com/office/drawing/2014/main" xmlns="" id="{49E7AB8B-D7C1-4B5D-A731-43CD93A70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236078"/>
              </p:ext>
            </p:extLst>
          </p:nvPr>
        </p:nvGraphicFramePr>
        <p:xfrm>
          <a:off x="4483100" y="2216150"/>
          <a:ext cx="1778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name="Equation" r:id="rId6" imgW="177480" imgH="291960" progId="Equation.DSMT4">
                  <p:embed/>
                </p:oleObj>
              </mc:Choice>
              <mc:Fallback>
                <p:oleObj name="Equation" r:id="rId6" imgW="177480" imgH="291960" progId="Equation.DSMT4">
                  <p:embed/>
                  <p:pic>
                    <p:nvPicPr>
                      <p:cNvPr id="10" name="אובייקט 9">
                        <a:extLst>
                          <a:ext uri="{FF2B5EF4-FFF2-40B4-BE49-F238E27FC236}">
                            <a16:creationId xmlns:a16="http://schemas.microsoft.com/office/drawing/2014/main" xmlns="" id="{49E7AB8B-D7C1-4B5D-A731-43CD93A70E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83100" y="2216150"/>
                        <a:ext cx="1778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אובייקט 10">
            <a:extLst>
              <a:ext uri="{FF2B5EF4-FFF2-40B4-BE49-F238E27FC236}">
                <a16:creationId xmlns:a16="http://schemas.microsoft.com/office/drawing/2014/main" xmlns="" id="{82CA180A-E9DC-4B89-87B8-E2E9C0F5CC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767982"/>
              </p:ext>
            </p:extLst>
          </p:nvPr>
        </p:nvGraphicFramePr>
        <p:xfrm>
          <a:off x="244475" y="1739900"/>
          <a:ext cx="9188450" cy="479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Equation" r:id="rId7" imgW="8712000" imgH="4546440" progId="Equation.DSMT4">
                  <p:embed/>
                </p:oleObj>
              </mc:Choice>
              <mc:Fallback>
                <p:oleObj name="Equation" r:id="rId7" imgW="8712000" imgH="4546440" progId="Equation.DSMT4">
                  <p:embed/>
                  <p:pic>
                    <p:nvPicPr>
                      <p:cNvPr id="11" name="אובייקט 10">
                        <a:extLst>
                          <a:ext uri="{FF2B5EF4-FFF2-40B4-BE49-F238E27FC236}">
                            <a16:creationId xmlns:a16="http://schemas.microsoft.com/office/drawing/2014/main" xmlns="" id="{82CA180A-E9DC-4B89-87B8-E2E9C0F5CC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4475" y="1739900"/>
                        <a:ext cx="9188450" cy="479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אובייקט 11">
            <a:extLst>
              <a:ext uri="{FF2B5EF4-FFF2-40B4-BE49-F238E27FC236}">
                <a16:creationId xmlns:a16="http://schemas.microsoft.com/office/drawing/2014/main" xmlns="" id="{9CBE407B-3E8F-4DB6-ADF1-F537CF87E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576015"/>
              </p:ext>
            </p:extLst>
          </p:nvPr>
        </p:nvGraphicFramePr>
        <p:xfrm>
          <a:off x="11047220" y="4601797"/>
          <a:ext cx="405864" cy="48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" name="Equation" r:id="rId9" imgW="317160" imgH="380880" progId="Equation.DSMT4">
                  <p:embed/>
                </p:oleObj>
              </mc:Choice>
              <mc:Fallback>
                <p:oleObj name="Equation" r:id="rId9" imgW="317160" imgH="380880" progId="Equation.DSMT4">
                  <p:embed/>
                  <p:pic>
                    <p:nvPicPr>
                      <p:cNvPr id="12" name="אובייקט 11">
                        <a:extLst>
                          <a:ext uri="{FF2B5EF4-FFF2-40B4-BE49-F238E27FC236}">
                            <a16:creationId xmlns:a16="http://schemas.microsoft.com/office/drawing/2014/main" xmlns="" id="{9CBE407B-3E8F-4DB6-ADF1-F537CF87E4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047220" y="4601797"/>
                        <a:ext cx="405864" cy="48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153880" y="3884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4000"/>
              <a:t>פתרון המד"ר לפי רונגה קוטה 4 למערכת משוואות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99041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880" y="388415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he-IL" sz="4000" dirty="0"/>
              <a:t>פתרון </a:t>
            </a:r>
            <a:r>
              <a:rPr lang="he-IL" sz="4000" dirty="0" err="1"/>
              <a:t>המד"ר</a:t>
            </a:r>
            <a:r>
              <a:rPr lang="he-IL" sz="4000" dirty="0"/>
              <a:t> לפי </a:t>
            </a:r>
            <a:r>
              <a:rPr lang="he-IL" sz="4000" dirty="0" err="1"/>
              <a:t>רונגה</a:t>
            </a:r>
            <a:r>
              <a:rPr lang="he-IL" sz="4000" dirty="0"/>
              <a:t> </a:t>
            </a:r>
            <a:r>
              <a:rPr lang="he-IL" sz="4000" dirty="0" err="1"/>
              <a:t>קוטה</a:t>
            </a:r>
            <a:r>
              <a:rPr lang="he-IL" sz="4000" dirty="0"/>
              <a:t> 4 למערכת משוואות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1">
              <a:lnSpc>
                <a:spcPct val="150000"/>
              </a:lnSpc>
            </a:pPr>
            <a:r>
              <a:rPr lang="he-IL" dirty="0"/>
              <a:t>הפתרון הכולל </a:t>
            </a:r>
            <a:r>
              <a:rPr lang="he-IL" dirty="0" err="1"/>
              <a:t>למד"ר</a:t>
            </a:r>
            <a:r>
              <a:rPr lang="he-IL" dirty="0"/>
              <a:t> בקוד </a:t>
            </a:r>
            <a:r>
              <a:rPr lang="he-IL" dirty="0" err="1"/>
              <a:t>הפייתון</a:t>
            </a:r>
            <a:r>
              <a:rPr lang="he-IL" dirty="0"/>
              <a:t> מתחשב גם בעובדה ש</a:t>
            </a:r>
          </a:p>
          <a:p>
            <a:pPr marL="0" indent="0" algn="just" rtl="1">
              <a:lnSpc>
                <a:spcPct val="150000"/>
              </a:lnSpc>
              <a:buNone/>
            </a:pPr>
            <a:r>
              <a:rPr lang="he-IL" dirty="0"/>
              <a:t>  הינם בעצמם (במקרה דו ממדי) וקטורים הכוללים ערכי </a:t>
            </a:r>
            <a:r>
              <a:rPr lang="en-US" dirty="0"/>
              <a:t>x, y</a:t>
            </a:r>
            <a:r>
              <a:rPr lang="he-IL" dirty="0"/>
              <a:t> וש- </a:t>
            </a:r>
            <a:r>
              <a:rPr lang="en-US" dirty="0"/>
              <a:t>K,B,M</a:t>
            </a:r>
            <a:r>
              <a:rPr lang="he-IL" dirty="0"/>
              <a:t> </a:t>
            </a:r>
          </a:p>
          <a:p>
            <a:pPr marL="0" indent="0" algn="just" rtl="1">
              <a:lnSpc>
                <a:spcPct val="150000"/>
              </a:lnSpc>
              <a:buNone/>
            </a:pPr>
            <a:r>
              <a:rPr lang="he-IL" dirty="0"/>
              <a:t>  הינם מטריצות. </a:t>
            </a:r>
          </a:p>
          <a:p>
            <a:pPr algn="just" rtl="1">
              <a:lnSpc>
                <a:spcPct val="150000"/>
              </a:lnSpc>
            </a:pP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7AF27BAA-5474-40E1-A3E7-7C82F993B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graphicFrame>
        <p:nvGraphicFramePr>
          <p:cNvPr id="8" name="אובייקט 7">
            <a:extLst>
              <a:ext uri="{FF2B5EF4-FFF2-40B4-BE49-F238E27FC236}">
                <a16:creationId xmlns:a16="http://schemas.microsoft.com/office/drawing/2014/main" xmlns="" id="{071DAB73-50D6-40AD-8477-B6B322EB52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0169" y="1982503"/>
          <a:ext cx="2014728" cy="512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Equation" r:id="rId4" imgW="1498320" imgH="380880" progId="Equation.DSMT4">
                  <p:embed/>
                </p:oleObj>
              </mc:Choice>
              <mc:Fallback>
                <p:oleObj name="Equation" r:id="rId4" imgW="1498320" imgH="380880" progId="Equation.DSMT4">
                  <p:embed/>
                  <p:pic>
                    <p:nvPicPr>
                      <p:cNvPr id="8" name="אובייקט 7">
                        <a:extLst>
                          <a:ext uri="{FF2B5EF4-FFF2-40B4-BE49-F238E27FC236}">
                            <a16:creationId xmlns:a16="http://schemas.microsoft.com/office/drawing/2014/main" xmlns="" id="{071DAB73-50D6-40AD-8477-B6B322EB52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0169" y="1982503"/>
                        <a:ext cx="2014728" cy="512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4" name="Picture 2" descr="Runge-Kutta Methods – Slope field">
            <a:extLst>
              <a:ext uri="{FF2B5EF4-FFF2-40B4-BE49-F238E27FC236}">
                <a16:creationId xmlns:a16="http://schemas.microsoft.com/office/drawing/2014/main" xmlns="" id="{66DD1FFD-B73C-4A80-8A18-BF7AB9D13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79" y="3521851"/>
            <a:ext cx="3209718" cy="285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30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9731" y="365123"/>
            <a:ext cx="8312426" cy="1325563"/>
          </a:xfrm>
        </p:spPr>
        <p:txBody>
          <a:bodyPr/>
          <a:lstStyle/>
          <a:p>
            <a:pPr algn="ctr" rtl="1"/>
            <a:r>
              <a:rPr lang="he-IL" dirty="0"/>
              <a:t>תחילת הפרויקט - סדרת המאמרים של הוגן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5</a:t>
            </a:fld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14861">
            <a:off x="2961477" y="2131961"/>
            <a:ext cx="2761006" cy="3698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525" y="1652586"/>
            <a:ext cx="2800351" cy="3733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67365">
            <a:off x="6850063" y="1959957"/>
            <a:ext cx="2865437" cy="386045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11271D35-908E-47DF-8C32-19F7A4C9A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dirty="0"/>
              <a:t>למידה תאורטית של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55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880" y="388415"/>
            <a:ext cx="10515600" cy="1325563"/>
          </a:xfrm>
        </p:spPr>
        <p:txBody>
          <a:bodyPr>
            <a:normAutofit/>
          </a:bodyPr>
          <a:lstStyle/>
          <a:p>
            <a:pPr algn="r" rtl="1"/>
            <a:r>
              <a:rPr lang="he-IL" sz="4000" dirty="0"/>
              <a:t>פתרון </a:t>
            </a:r>
            <a:r>
              <a:rPr lang="he-IL" sz="4000" dirty="0" err="1"/>
              <a:t>המד"ר</a:t>
            </a:r>
            <a:r>
              <a:rPr lang="he-IL" sz="4000" dirty="0"/>
              <a:t> – דוגמאות הרצה (לא עם הרובוט)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1">
              <a:lnSpc>
                <a:spcPct val="150000"/>
              </a:lnSpc>
            </a:pPr>
            <a:r>
              <a:rPr lang="he-IL" dirty="0"/>
              <a:t>במקרה הראשון – </a:t>
            </a:r>
          </a:p>
          <a:p>
            <a:pPr algn="just" rtl="1">
              <a:lnSpc>
                <a:spcPct val="150000"/>
              </a:lnSpc>
            </a:pPr>
            <a:endParaRPr lang="he-IL" dirty="0"/>
          </a:p>
          <a:p>
            <a:pPr algn="just" rtl="1">
              <a:lnSpc>
                <a:spcPct val="150000"/>
              </a:lnSpc>
            </a:pPr>
            <a:r>
              <a:rPr lang="he-IL" dirty="0"/>
              <a:t>במקרה השני - </a:t>
            </a:r>
          </a:p>
          <a:p>
            <a:pPr algn="just" rtl="1">
              <a:lnSpc>
                <a:spcPct val="150000"/>
              </a:lnSpc>
            </a:pPr>
            <a:r>
              <a:rPr lang="he-IL" dirty="0"/>
              <a:t>בשני המקרים מופעל כוח </a:t>
            </a:r>
            <a:r>
              <a:rPr lang="he-IL" dirty="0" err="1"/>
              <a:t>אקספוננציאלי</a:t>
            </a:r>
            <a:r>
              <a:rPr lang="he-IL" dirty="0"/>
              <a:t> רק בציר </a:t>
            </a:r>
            <a:r>
              <a:rPr lang="en-US" dirty="0"/>
              <a:t>X</a:t>
            </a:r>
            <a:r>
              <a:rPr lang="he-IL" dirty="0"/>
              <a:t>, החל מ </a:t>
            </a:r>
            <a:r>
              <a:rPr lang="en-US" dirty="0"/>
              <a:t>x=0.4</a:t>
            </a:r>
            <a:r>
              <a:rPr lang="he-IL" dirty="0"/>
              <a:t>.</a:t>
            </a:r>
          </a:p>
          <a:p>
            <a:pPr algn="just" rtl="1">
              <a:lnSpc>
                <a:spcPct val="150000"/>
              </a:lnSpc>
            </a:pP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7AF27BAA-5474-40E1-A3E7-7C82F993B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graphicFrame>
        <p:nvGraphicFramePr>
          <p:cNvPr id="5" name="אובייקט 4">
            <a:extLst>
              <a:ext uri="{FF2B5EF4-FFF2-40B4-BE49-F238E27FC236}">
                <a16:creationId xmlns:a16="http://schemas.microsoft.com/office/drawing/2014/main" xmlns="" id="{2BE30A2F-57CF-41A1-87DC-BB1BAE072B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249193"/>
              </p:ext>
            </p:extLst>
          </p:nvPr>
        </p:nvGraphicFramePr>
        <p:xfrm>
          <a:off x="3810000" y="1816338"/>
          <a:ext cx="4572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Equation" r:id="rId4" imgW="4572000" imgH="863280" progId="Equation.DSMT4">
                  <p:embed/>
                </p:oleObj>
              </mc:Choice>
              <mc:Fallback>
                <p:oleObj name="Equation" r:id="rId4" imgW="4572000" imgH="863280" progId="Equation.DSMT4">
                  <p:embed/>
                  <p:pic>
                    <p:nvPicPr>
                      <p:cNvPr id="5" name="אובייקט 4">
                        <a:extLst>
                          <a:ext uri="{FF2B5EF4-FFF2-40B4-BE49-F238E27FC236}">
                            <a16:creationId xmlns:a16="http://schemas.microsoft.com/office/drawing/2014/main" xmlns="" id="{2BE30A2F-57CF-41A1-87DC-BB1BAE072B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0" y="1816338"/>
                        <a:ext cx="45720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אובייקט 14">
            <a:extLst>
              <a:ext uri="{FF2B5EF4-FFF2-40B4-BE49-F238E27FC236}">
                <a16:creationId xmlns:a16="http://schemas.microsoft.com/office/drawing/2014/main" xmlns="" id="{114DC743-6029-4324-842A-EF9340D6F0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333395"/>
              </p:ext>
            </p:extLst>
          </p:nvPr>
        </p:nvGraphicFramePr>
        <p:xfrm>
          <a:off x="3986213" y="3429000"/>
          <a:ext cx="4851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Equation" r:id="rId6" imgW="4851360" imgH="863280" progId="Equation.DSMT4">
                  <p:embed/>
                </p:oleObj>
              </mc:Choice>
              <mc:Fallback>
                <p:oleObj name="Equation" r:id="rId6" imgW="4851360" imgH="863280" progId="Equation.DSMT4">
                  <p:embed/>
                  <p:pic>
                    <p:nvPicPr>
                      <p:cNvPr id="15" name="אובייקט 14">
                        <a:extLst>
                          <a:ext uri="{FF2B5EF4-FFF2-40B4-BE49-F238E27FC236}">
                            <a16:creationId xmlns:a16="http://schemas.microsoft.com/office/drawing/2014/main" xmlns="" id="{114DC743-6029-4324-842A-EF9340D6F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86213" y="3429000"/>
                        <a:ext cx="48514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781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9391650" y="5755585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  <p:pic>
        <p:nvPicPr>
          <p:cNvPr id="4" name="תמונה 3" descr="תמונה שמכילה מפה, טקסט, מים, איש&#10;&#10;התיאור נוצר באופן אוטומטי">
            <a:extLst>
              <a:ext uri="{FF2B5EF4-FFF2-40B4-BE49-F238E27FC236}">
                <a16:creationId xmlns:a16="http://schemas.microsoft.com/office/drawing/2014/main" xmlns="" id="{0BE4943F-5481-43A4-A676-322D8FEFA3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t="2498" r="8207" b="2498"/>
          <a:stretch/>
        </p:blipFill>
        <p:spPr>
          <a:xfrm>
            <a:off x="197954" y="3200403"/>
            <a:ext cx="6096970" cy="3338306"/>
          </a:xfrm>
          <a:prstGeom prst="rect">
            <a:avLst/>
          </a:prstGeom>
        </p:spPr>
      </p:pic>
      <p:pic>
        <p:nvPicPr>
          <p:cNvPr id="5" name="תמונה 4" descr="תמונה שמכילה מפה, סירה, מים, איש&#10;&#10;התיאור נוצר באופן אוטומטי">
            <a:extLst>
              <a:ext uri="{FF2B5EF4-FFF2-40B4-BE49-F238E27FC236}">
                <a16:creationId xmlns:a16="http://schemas.microsoft.com/office/drawing/2014/main" xmlns="" id="{A5BE2A34-E6FC-472C-88F5-4DC64A7D35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t="2498" r="7962" b="2498"/>
          <a:stretch/>
        </p:blipFill>
        <p:spPr>
          <a:xfrm>
            <a:off x="6131576" y="228600"/>
            <a:ext cx="5862470" cy="3200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86C00CC5-C364-4EF3-A8CD-62D766CB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22" y="378476"/>
            <a:ext cx="2664628" cy="704889"/>
          </a:xfrm>
        </p:spPr>
        <p:txBody>
          <a:bodyPr>
            <a:normAutofit/>
          </a:bodyPr>
          <a:lstStyle/>
          <a:p>
            <a:pPr algn="r" rtl="1"/>
            <a:r>
              <a:rPr lang="he-IL" sz="4000" dirty="0"/>
              <a:t>מקרה ראשון</a:t>
            </a:r>
            <a:endParaRPr lang="en-US" sz="4000" dirty="0"/>
          </a:p>
        </p:txBody>
      </p:sp>
      <p:graphicFrame>
        <p:nvGraphicFramePr>
          <p:cNvPr id="7" name="אובייקט 6">
            <a:extLst>
              <a:ext uri="{FF2B5EF4-FFF2-40B4-BE49-F238E27FC236}">
                <a16:creationId xmlns:a16="http://schemas.microsoft.com/office/drawing/2014/main" xmlns="" id="{9466EC1D-BE0B-4F26-984F-6CB0CBF49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353383"/>
              </p:ext>
            </p:extLst>
          </p:nvPr>
        </p:nvGraphicFramePr>
        <p:xfrm>
          <a:off x="960439" y="1468469"/>
          <a:ext cx="4572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Equation" r:id="rId5" imgW="4572000" imgH="863280" progId="Equation.DSMT4">
                  <p:embed/>
                </p:oleObj>
              </mc:Choice>
              <mc:Fallback>
                <p:oleObj name="Equation" r:id="rId5" imgW="4572000" imgH="863280" progId="Equation.DSMT4">
                  <p:embed/>
                  <p:pic>
                    <p:nvPicPr>
                      <p:cNvPr id="7" name="אובייקט 6">
                        <a:extLst>
                          <a:ext uri="{FF2B5EF4-FFF2-40B4-BE49-F238E27FC236}">
                            <a16:creationId xmlns:a16="http://schemas.microsoft.com/office/drawing/2014/main" xmlns="" id="{9466EC1D-BE0B-4F26-984F-6CB0CBF493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0439" y="1468469"/>
                        <a:ext cx="45720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תמונה 8">
            <a:extLst>
              <a:ext uri="{FF2B5EF4-FFF2-40B4-BE49-F238E27FC236}">
                <a16:creationId xmlns:a16="http://schemas.microsoft.com/office/drawing/2014/main" xmlns="" id="{57A6E557-4B07-4923-9910-AE1F4ED9F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782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מפה, ישיבה, שולחן&#10;&#10;התיאור נוצר באופן אוטומטי">
            <a:extLst>
              <a:ext uri="{FF2B5EF4-FFF2-40B4-BE49-F238E27FC236}">
                <a16:creationId xmlns:a16="http://schemas.microsoft.com/office/drawing/2014/main" xmlns="" id="{FC0D58F0-DE82-4899-B516-4502403F78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t="2498" r="7718" b="2498"/>
          <a:stretch/>
        </p:blipFill>
        <p:spPr>
          <a:xfrm>
            <a:off x="207848" y="3088929"/>
            <a:ext cx="6164489" cy="3355340"/>
          </a:xfrm>
          <a:prstGeom prst="rect">
            <a:avLst/>
          </a:prstGeom>
        </p:spPr>
      </p:pic>
      <p:pic>
        <p:nvPicPr>
          <p:cNvPr id="5" name="תמונה 4" descr="תמונה שמכילה מפה, טקסט, שולחן, סירה&#10;&#10;התיאור נוצר באופן אוטומטי">
            <a:extLst>
              <a:ext uri="{FF2B5EF4-FFF2-40B4-BE49-F238E27FC236}">
                <a16:creationId xmlns:a16="http://schemas.microsoft.com/office/drawing/2014/main" xmlns="" id="{0E0229B6-471C-433C-B4EB-468B2A72BC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5" t="2498" r="7798" b="2498"/>
          <a:stretch/>
        </p:blipFill>
        <p:spPr>
          <a:xfrm>
            <a:off x="6019877" y="125330"/>
            <a:ext cx="5964275" cy="32270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3650FAFE-0C77-4275-8DC3-01721C7A9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22" y="378477"/>
            <a:ext cx="2664628" cy="873854"/>
          </a:xfrm>
        </p:spPr>
        <p:txBody>
          <a:bodyPr>
            <a:normAutofit/>
          </a:bodyPr>
          <a:lstStyle/>
          <a:p>
            <a:pPr algn="r" rtl="1"/>
            <a:r>
              <a:rPr lang="he-IL" sz="4000" dirty="0"/>
              <a:t>מקרה ראשון</a:t>
            </a:r>
            <a:endParaRPr lang="en-US" sz="4000" dirty="0"/>
          </a:p>
        </p:txBody>
      </p:sp>
      <p:graphicFrame>
        <p:nvGraphicFramePr>
          <p:cNvPr id="7" name="אובייקט 6">
            <a:extLst>
              <a:ext uri="{FF2B5EF4-FFF2-40B4-BE49-F238E27FC236}">
                <a16:creationId xmlns:a16="http://schemas.microsoft.com/office/drawing/2014/main" xmlns="" id="{212C8C0C-4B39-496D-AD27-9856CE1165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221998"/>
              </p:ext>
            </p:extLst>
          </p:nvPr>
        </p:nvGraphicFramePr>
        <p:xfrm>
          <a:off x="1131914" y="1738830"/>
          <a:ext cx="4572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Equation" r:id="rId5" imgW="4572000" imgH="863280" progId="Equation.DSMT4">
                  <p:embed/>
                </p:oleObj>
              </mc:Choice>
              <mc:Fallback>
                <p:oleObj name="Equation" r:id="rId5" imgW="4572000" imgH="863280" progId="Equation.DSMT4">
                  <p:embed/>
                  <p:pic>
                    <p:nvPicPr>
                      <p:cNvPr id="7" name="אובייקט 6">
                        <a:extLst>
                          <a:ext uri="{FF2B5EF4-FFF2-40B4-BE49-F238E27FC236}">
                            <a16:creationId xmlns:a16="http://schemas.microsoft.com/office/drawing/2014/main" xmlns="" id="{212C8C0C-4B39-496D-AD27-9856CE1165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1914" y="1738830"/>
                        <a:ext cx="45720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תמונה 7">
            <a:extLst>
              <a:ext uri="{FF2B5EF4-FFF2-40B4-BE49-F238E27FC236}">
                <a16:creationId xmlns:a16="http://schemas.microsoft.com/office/drawing/2014/main" xmlns="" id="{603022AC-FEA9-41E0-A3D7-A81D44BC09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10" name="Rounded Rectangle 7">
            <a:extLst>
              <a:ext uri="{FF2B5EF4-FFF2-40B4-BE49-F238E27FC236}">
                <a16:creationId xmlns:a16="http://schemas.microsoft.com/office/drawing/2014/main" xmlns="" id="{F0ADE9A3-B32E-488C-B971-4E779C0900B5}"/>
              </a:ext>
            </a:extLst>
          </p:cNvPr>
          <p:cNvSpPr/>
          <p:nvPr/>
        </p:nvSpPr>
        <p:spPr>
          <a:xfrm>
            <a:off x="9391650" y="5755585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09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מפה, טקסט, סירה, שולחן&#10;&#10;התיאור נוצר באופן אוטומטי">
            <a:extLst>
              <a:ext uri="{FF2B5EF4-FFF2-40B4-BE49-F238E27FC236}">
                <a16:creationId xmlns:a16="http://schemas.microsoft.com/office/drawing/2014/main" xmlns="" id="{6337BADD-51B6-460D-BCD7-4627C33AA3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2751" r="8044" b="3611"/>
          <a:stretch/>
        </p:blipFill>
        <p:spPr>
          <a:xfrm>
            <a:off x="218660" y="3225413"/>
            <a:ext cx="6142383" cy="3307904"/>
          </a:xfrm>
          <a:prstGeom prst="rect">
            <a:avLst/>
          </a:prstGeom>
        </p:spPr>
      </p:pic>
      <p:pic>
        <p:nvPicPr>
          <p:cNvPr id="7" name="תמונה 6" descr="תמונה שמכילה מפה, סירה, מים, ישיבה&#10;&#10;התיאור נוצר באופן אוטומטי">
            <a:extLst>
              <a:ext uri="{FF2B5EF4-FFF2-40B4-BE49-F238E27FC236}">
                <a16:creationId xmlns:a16="http://schemas.microsoft.com/office/drawing/2014/main" xmlns="" id="{2DCDE4BE-7F2E-457D-A1BA-AE96B9B778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2" t="3095" r="7881" b="2922"/>
          <a:stretch/>
        </p:blipFill>
        <p:spPr>
          <a:xfrm>
            <a:off x="5963478" y="109333"/>
            <a:ext cx="6009862" cy="32324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A0CA883D-7FA2-4BDD-90B2-30C0A2187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22" y="378477"/>
            <a:ext cx="2664628" cy="973246"/>
          </a:xfrm>
        </p:spPr>
        <p:txBody>
          <a:bodyPr>
            <a:normAutofit/>
          </a:bodyPr>
          <a:lstStyle/>
          <a:p>
            <a:pPr algn="r" rtl="1"/>
            <a:r>
              <a:rPr lang="he-IL" sz="4000" dirty="0"/>
              <a:t>מקרה שני</a:t>
            </a:r>
            <a:endParaRPr lang="en-US" sz="4000" dirty="0"/>
          </a:p>
        </p:txBody>
      </p:sp>
      <p:graphicFrame>
        <p:nvGraphicFramePr>
          <p:cNvPr id="9" name="אובייקט 8">
            <a:extLst>
              <a:ext uri="{FF2B5EF4-FFF2-40B4-BE49-F238E27FC236}">
                <a16:creationId xmlns:a16="http://schemas.microsoft.com/office/drawing/2014/main" xmlns="" id="{94529D6D-7590-4A98-B320-FB9411CD54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182269"/>
              </p:ext>
            </p:extLst>
          </p:nvPr>
        </p:nvGraphicFramePr>
        <p:xfrm>
          <a:off x="536550" y="1826639"/>
          <a:ext cx="4851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Equation" r:id="rId5" imgW="4851360" imgH="863280" progId="Equation.DSMT4">
                  <p:embed/>
                </p:oleObj>
              </mc:Choice>
              <mc:Fallback>
                <p:oleObj name="Equation" r:id="rId5" imgW="4851360" imgH="863280" progId="Equation.DSMT4">
                  <p:embed/>
                  <p:pic>
                    <p:nvPicPr>
                      <p:cNvPr id="9" name="אובייקט 8">
                        <a:extLst>
                          <a:ext uri="{FF2B5EF4-FFF2-40B4-BE49-F238E27FC236}">
                            <a16:creationId xmlns:a16="http://schemas.microsoft.com/office/drawing/2014/main" xmlns="" id="{94529D6D-7590-4A98-B320-FB9411CD54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6550" y="1826639"/>
                        <a:ext cx="48514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תמונה 9">
            <a:extLst>
              <a:ext uri="{FF2B5EF4-FFF2-40B4-BE49-F238E27FC236}">
                <a16:creationId xmlns:a16="http://schemas.microsoft.com/office/drawing/2014/main" xmlns="" id="{5445A039-DFB2-44B6-9B4C-D5F765DCA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12" name="Rounded Rectangle 7">
            <a:extLst>
              <a:ext uri="{FF2B5EF4-FFF2-40B4-BE49-F238E27FC236}">
                <a16:creationId xmlns:a16="http://schemas.microsoft.com/office/drawing/2014/main" xmlns="" id="{AB31673F-4736-48D5-A9E0-02EB39B3E5CB}"/>
              </a:ext>
            </a:extLst>
          </p:cNvPr>
          <p:cNvSpPr/>
          <p:nvPr/>
        </p:nvSpPr>
        <p:spPr>
          <a:xfrm>
            <a:off x="9391650" y="5755585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725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xmlns="" id="{5E5D091C-08F3-4E4B-A4FB-6C4EE90583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2407" r="8125" b="3095"/>
          <a:stretch/>
        </p:blipFill>
        <p:spPr>
          <a:xfrm>
            <a:off x="244298" y="3030477"/>
            <a:ext cx="6285711" cy="3399352"/>
          </a:xfrm>
          <a:prstGeom prst="rect">
            <a:avLst/>
          </a:prstGeom>
        </p:spPr>
      </p:pic>
      <p:pic>
        <p:nvPicPr>
          <p:cNvPr id="7" name="תמונה 6" descr="תמונה שמכילה מפה, טקסט, סירה, מים&#10;&#10;התיאור נוצר באופן אוטומטי">
            <a:extLst>
              <a:ext uri="{FF2B5EF4-FFF2-40B4-BE49-F238E27FC236}">
                <a16:creationId xmlns:a16="http://schemas.microsoft.com/office/drawing/2014/main" xmlns="" id="{50EADA3D-3627-4129-85B1-216F2E408D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1" t="3095" r="7881" b="2922"/>
          <a:stretch/>
        </p:blipFill>
        <p:spPr>
          <a:xfrm>
            <a:off x="5973416" y="55659"/>
            <a:ext cx="5974285" cy="32101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D5655E-3DB3-47FD-9516-DF2E734D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22" y="378476"/>
            <a:ext cx="2664628" cy="734707"/>
          </a:xfrm>
        </p:spPr>
        <p:txBody>
          <a:bodyPr>
            <a:normAutofit/>
          </a:bodyPr>
          <a:lstStyle/>
          <a:p>
            <a:pPr algn="r" rtl="1"/>
            <a:r>
              <a:rPr lang="he-IL" sz="4000" dirty="0"/>
              <a:t>מקרה שני</a:t>
            </a:r>
            <a:endParaRPr lang="en-US" sz="4000" dirty="0"/>
          </a:p>
        </p:txBody>
      </p:sp>
      <p:graphicFrame>
        <p:nvGraphicFramePr>
          <p:cNvPr id="9" name="אובייקט 8">
            <a:extLst>
              <a:ext uri="{FF2B5EF4-FFF2-40B4-BE49-F238E27FC236}">
                <a16:creationId xmlns:a16="http://schemas.microsoft.com/office/drawing/2014/main" xmlns="" id="{FC683AEF-E10D-4A2C-BB85-F46E5617DC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437304"/>
              </p:ext>
            </p:extLst>
          </p:nvPr>
        </p:nvGraphicFramePr>
        <p:xfrm>
          <a:off x="700671" y="1719470"/>
          <a:ext cx="4851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Equation" r:id="rId5" imgW="4851360" imgH="863280" progId="Equation.DSMT4">
                  <p:embed/>
                </p:oleObj>
              </mc:Choice>
              <mc:Fallback>
                <p:oleObj name="Equation" r:id="rId5" imgW="4851360" imgH="863280" progId="Equation.DSMT4">
                  <p:embed/>
                  <p:pic>
                    <p:nvPicPr>
                      <p:cNvPr id="9" name="אובייקט 8">
                        <a:extLst>
                          <a:ext uri="{FF2B5EF4-FFF2-40B4-BE49-F238E27FC236}">
                            <a16:creationId xmlns:a16="http://schemas.microsoft.com/office/drawing/2014/main" xmlns="" id="{FC683AEF-E10D-4A2C-BB85-F46E5617DC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0671" y="1719470"/>
                        <a:ext cx="48514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תמונה 9">
            <a:extLst>
              <a:ext uri="{FF2B5EF4-FFF2-40B4-BE49-F238E27FC236}">
                <a16:creationId xmlns:a16="http://schemas.microsoft.com/office/drawing/2014/main" xmlns="" id="{9C7AB3D8-8069-45CA-AC4F-4859BEE728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12" name="Rounded Rectangle 7">
            <a:extLst>
              <a:ext uri="{FF2B5EF4-FFF2-40B4-BE49-F238E27FC236}">
                <a16:creationId xmlns:a16="http://schemas.microsoft.com/office/drawing/2014/main" xmlns="" id="{F0B1851F-BF5D-482B-A177-456C3BAB6745}"/>
              </a:ext>
            </a:extLst>
          </p:cNvPr>
          <p:cNvSpPr/>
          <p:nvPr/>
        </p:nvSpPr>
        <p:spPr>
          <a:xfrm>
            <a:off x="9391650" y="5755585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6528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197B34C5-D2B1-4B3B-9D86-D16A7BDD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מסקנות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ACCE909A-EE45-4306-A79C-1C89A7891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963"/>
            <a:ext cx="10515600" cy="5032375"/>
          </a:xfrm>
        </p:spPr>
        <p:txBody>
          <a:bodyPr>
            <a:noAutofit/>
          </a:bodyPr>
          <a:lstStyle/>
          <a:p>
            <a:pPr algn="just" rtl="1">
              <a:lnSpc>
                <a:spcPct val="150000"/>
              </a:lnSpc>
            </a:pPr>
            <a:r>
              <a:rPr lang="he-IL" dirty="0"/>
              <a:t>ניתן לראות שהפעלת הכוח אכן משפיעה על תנועת יחידת הקצה כפי שציפינו.</a:t>
            </a:r>
          </a:p>
          <a:p>
            <a:pPr algn="just" rtl="1">
              <a:lnSpc>
                <a:spcPct val="150000"/>
              </a:lnSpc>
            </a:pPr>
            <a:endParaRPr lang="he-IL" dirty="0"/>
          </a:p>
          <a:p>
            <a:pPr algn="just" rtl="1">
              <a:lnSpc>
                <a:spcPct val="150000"/>
              </a:lnSpc>
            </a:pPr>
            <a:r>
              <a:rPr lang="he-IL" dirty="0"/>
              <a:t>הכוח בהדגמה מומש ככוח </a:t>
            </a:r>
            <a:r>
              <a:rPr lang="he-IL" dirty="0" err="1"/>
              <a:t>אקספוננציאלי</a:t>
            </a:r>
            <a:r>
              <a:rPr lang="he-IL" dirty="0"/>
              <a:t>, החל מערך </a:t>
            </a:r>
            <a:r>
              <a:rPr lang="en-US" dirty="0"/>
              <a:t>x</a:t>
            </a:r>
            <a:r>
              <a:rPr lang="he-IL" dirty="0"/>
              <a:t> מסוים הוא בעל גודל ואחרת אפס. ישנן אי </a:t>
            </a:r>
            <a:r>
              <a:rPr lang="he-IL" dirty="0" err="1"/>
              <a:t>רציפויות</a:t>
            </a:r>
            <a:r>
              <a:rPr lang="he-IL" dirty="0"/>
              <a:t> בכוח שגורמות לאי </a:t>
            </a:r>
            <a:r>
              <a:rPr lang="he-IL" dirty="0" err="1"/>
              <a:t>רציפויות</a:t>
            </a:r>
            <a:r>
              <a:rPr lang="he-IL" dirty="0"/>
              <a:t> בתאוצה ולכן גם במהירות (בסימולציה "מציאותית" עם הרובוט הכוח נמדד באופן רציף ע"י חיישן ולכן לא צפויה בעיה כזו).</a:t>
            </a:r>
          </a:p>
          <a:p>
            <a:pPr algn="just" rtl="1">
              <a:lnSpc>
                <a:spcPct val="150000"/>
              </a:lnSpc>
            </a:pP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B9F10CA3-ABAA-45DD-AFAC-5CB359876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345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197B34C5-D2B1-4B3B-9D86-D16A7BDD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מסקנות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ACCE909A-EE45-4306-A79C-1C89A7891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963"/>
            <a:ext cx="10515600" cy="1557151"/>
          </a:xfrm>
        </p:spPr>
        <p:txBody>
          <a:bodyPr>
            <a:noAutofit/>
          </a:bodyPr>
          <a:lstStyle/>
          <a:p>
            <a:pPr algn="just" rtl="1">
              <a:lnSpc>
                <a:spcPct val="150000"/>
              </a:lnSpc>
            </a:pPr>
            <a:r>
              <a:rPr lang="he-IL" dirty="0"/>
              <a:t>כל עוד מטריצות </a:t>
            </a:r>
            <a:r>
              <a:rPr lang="en-US" dirty="0"/>
              <a:t>K,B,M</a:t>
            </a:r>
            <a:r>
              <a:rPr lang="he-IL" dirty="0"/>
              <a:t> הינן אלכסוניות - הפעלת כוח בציר אחד לא משפיעה על התנועה בציר השני.</a:t>
            </a:r>
          </a:p>
          <a:p>
            <a:pPr algn="just" rtl="1">
              <a:lnSpc>
                <a:spcPct val="150000"/>
              </a:lnSpc>
            </a:pPr>
            <a:endParaRPr lang="he-IL" dirty="0"/>
          </a:p>
          <a:p>
            <a:pPr marL="0" indent="0" algn="just" rtl="1">
              <a:lnSpc>
                <a:spcPct val="150000"/>
              </a:lnSpc>
              <a:buNone/>
            </a:pPr>
            <a:endParaRPr lang="he-IL" dirty="0"/>
          </a:p>
          <a:p>
            <a:pPr algn="just" rtl="1">
              <a:lnSpc>
                <a:spcPct val="150000"/>
              </a:lnSpc>
            </a:pP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B9F10CA3-ABAA-45DD-AFAC-5CB359876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pic>
        <p:nvPicPr>
          <p:cNvPr id="41986" name="Picture 2" descr="Self Study Mission Statement, Employees and Hiring | Linked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36" y="3570514"/>
            <a:ext cx="2764971" cy="276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xmlns="" id="{ACCE909A-EE45-4306-A79C-1C89A7891800}"/>
              </a:ext>
            </a:extLst>
          </p:cNvPr>
          <p:cNvSpPr txBox="1">
            <a:spLocks/>
          </p:cNvSpPr>
          <p:nvPr/>
        </p:nvSpPr>
        <p:spPr>
          <a:xfrm>
            <a:off x="4281714" y="2528620"/>
            <a:ext cx="6977742" cy="1557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rtl="1">
              <a:lnSpc>
                <a:spcPct val="150000"/>
              </a:lnSpc>
            </a:pPr>
            <a:endParaRPr lang="he-IL" dirty="0"/>
          </a:p>
          <a:p>
            <a:pPr algn="just" rtl="1">
              <a:lnSpc>
                <a:spcPct val="150000"/>
              </a:lnSpc>
            </a:pPr>
            <a:r>
              <a:rPr lang="he-IL" dirty="0"/>
              <a:t>בנושא זה נדרשת העמקה בהבנת השפעת הפרמטרים על מסלול התנועה המתקבל, כמו גם בדיקת נכונות האלגוריתם על מקרי קצה </a:t>
            </a:r>
            <a:r>
              <a:rPr lang="en-US" dirty="0"/>
              <a:t>-</a:t>
            </a:r>
            <a:r>
              <a:rPr lang="he-IL" dirty="0"/>
              <a:t> משימה מספר 1 להמשך.</a:t>
            </a:r>
          </a:p>
          <a:p>
            <a:pPr marL="0" indent="0" algn="just" rtl="1">
              <a:lnSpc>
                <a:spcPct val="150000"/>
              </a:lnSpc>
              <a:buFont typeface="Arial" panose="020B0604020202020204" pitchFamily="34" charset="0"/>
              <a:buNone/>
            </a:pPr>
            <a:endParaRPr lang="he-IL" dirty="0"/>
          </a:p>
          <a:p>
            <a:pPr algn="just" rtl="1">
              <a:lnSpc>
                <a:spcPct val="150000"/>
              </a:lnSpc>
            </a:pPr>
            <a:endParaRPr lang="he-IL" dirty="0"/>
          </a:p>
        </p:txBody>
      </p:sp>
      <p:sp>
        <p:nvSpPr>
          <p:cNvPr id="8" name="Rounded Rectangle 7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2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197B34C5-D2B1-4B3B-9D86-D16A7BDD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הטמעת בקרת אימפדנס בתכנון המסלול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ACCE909A-EE45-4306-A79C-1C89A7891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1">
              <a:lnSpc>
                <a:spcPct val="150000"/>
              </a:lnSpc>
            </a:pPr>
            <a:r>
              <a:rPr lang="he-IL" dirty="0"/>
              <a:t>פתרון </a:t>
            </a:r>
            <a:r>
              <a:rPr lang="he-IL" dirty="0" err="1"/>
              <a:t>המד"ר</a:t>
            </a:r>
            <a:r>
              <a:rPr lang="he-IL" dirty="0"/>
              <a:t> הוטמע בקוד תכנון המסלול.</a:t>
            </a:r>
          </a:p>
          <a:p>
            <a:pPr algn="just" rtl="1">
              <a:lnSpc>
                <a:spcPct val="150000"/>
              </a:lnSpc>
            </a:pPr>
            <a:r>
              <a:rPr lang="he-IL" dirty="0"/>
              <a:t>בתוכנית - ניתן לבחור עבור כל הרצה האם התנועה תתבצע בבקרת </a:t>
            </a:r>
            <a:r>
              <a:rPr lang="en-US" dirty="0"/>
              <a:t>PD</a:t>
            </a:r>
            <a:r>
              <a:rPr lang="he-IL" dirty="0"/>
              <a:t> קלאסית או בבקרת אימפדנס.</a:t>
            </a:r>
          </a:p>
          <a:p>
            <a:pPr algn="just" rtl="1">
              <a:lnSpc>
                <a:spcPct val="150000"/>
              </a:lnSpc>
            </a:pP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9FD5D036-C42E-4B20-8068-BEEF363A2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2951" y="3371850"/>
            <a:ext cx="5722455" cy="3067050"/>
            <a:chOff x="304801" y="438150"/>
            <a:chExt cx="11196108" cy="6000750"/>
          </a:xfrm>
        </p:grpSpPr>
        <p:pic>
          <p:nvPicPr>
            <p:cNvPr id="7" name="Picture 2" descr="Major Milestone Reached — A Story about Setting Goals | Consistent M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288" t="1" b="629"/>
            <a:stretch/>
          </p:blipFill>
          <p:spPr bwMode="auto">
            <a:xfrm>
              <a:off x="304801" y="438150"/>
              <a:ext cx="11196108" cy="60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971550" y="5524500"/>
              <a:ext cx="2876550" cy="7429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291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69A71105-5083-4CA2-98D0-61F8A0802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263" y="355185"/>
            <a:ext cx="9346096" cy="1325563"/>
          </a:xfrm>
        </p:spPr>
        <p:txBody>
          <a:bodyPr/>
          <a:lstStyle/>
          <a:p>
            <a:pPr algn="r" rtl="1"/>
            <a:r>
              <a:rPr lang="he-IL" dirty="0"/>
              <a:t>סימולציות בקרת אימפדנס - </a:t>
            </a:r>
            <a:r>
              <a:rPr lang="en-US" dirty="0"/>
              <a:t>MJ-PY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9C347DA3-BED4-4666-A106-C2A65B97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1">
              <a:lnSpc>
                <a:spcPct val="150000"/>
              </a:lnSpc>
            </a:pPr>
            <a:r>
              <a:rPr lang="he-IL" dirty="0"/>
              <a:t>בסימולציות הבאות נבחן את התנהגות הרובוט בעת שימוש בבקרת אימפדנס.</a:t>
            </a:r>
          </a:p>
          <a:p>
            <a:pPr algn="just" rtl="1">
              <a:lnSpc>
                <a:spcPct val="150000"/>
              </a:lnSpc>
            </a:pPr>
            <a:r>
              <a:rPr lang="he-IL" dirty="0"/>
              <a:t>הרובוט נע במסלול ישר ומבצע מגע עם מסה המחוברת לקפיץ.</a:t>
            </a:r>
          </a:p>
          <a:p>
            <a:pPr algn="just" rtl="1">
              <a:lnSpc>
                <a:spcPct val="150000"/>
              </a:lnSpc>
            </a:pPr>
            <a:r>
              <a:rPr lang="he-IL" dirty="0"/>
              <a:t>בהתחלה, נבדוק עבור מטריצות </a:t>
            </a:r>
            <a:r>
              <a:rPr lang="en-US" dirty="0"/>
              <a:t>B,M</a:t>
            </a:r>
            <a:r>
              <a:rPr lang="he-IL" dirty="0"/>
              <a:t> קבועות ומטריצה </a:t>
            </a:r>
            <a:r>
              <a:rPr lang="en-US" dirty="0"/>
              <a:t>K</a:t>
            </a:r>
            <a:r>
              <a:rPr lang="he-IL" dirty="0"/>
              <a:t> משתנה, לאחר מכן נבדוק עבור מטריצות </a:t>
            </a:r>
            <a:r>
              <a:rPr lang="en-US" dirty="0"/>
              <a:t>K,M</a:t>
            </a:r>
            <a:r>
              <a:rPr lang="he-IL" dirty="0"/>
              <a:t> קבועות ומטריצה </a:t>
            </a:r>
            <a:r>
              <a:rPr lang="en-US" dirty="0"/>
              <a:t>B</a:t>
            </a:r>
            <a:r>
              <a:rPr lang="he-IL" dirty="0"/>
              <a:t> משתנה. ולבסוף עבור מטריצות </a:t>
            </a:r>
            <a:r>
              <a:rPr lang="en-US" dirty="0"/>
              <a:t>K,B</a:t>
            </a:r>
            <a:r>
              <a:rPr lang="he-IL" dirty="0"/>
              <a:t> קבועות ומטריצה </a:t>
            </a:r>
            <a:r>
              <a:rPr lang="en-US" dirty="0"/>
              <a:t>M</a:t>
            </a:r>
            <a:r>
              <a:rPr lang="he-IL" dirty="0"/>
              <a:t> משתנה.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590EB2BD-CB08-4369-B0FC-78487E113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6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69A71105-5083-4CA2-98D0-61F8A0802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263" y="355185"/>
            <a:ext cx="9346096" cy="1325563"/>
          </a:xfrm>
        </p:spPr>
        <p:txBody>
          <a:bodyPr/>
          <a:lstStyle/>
          <a:p>
            <a:pPr algn="r" rtl="1"/>
            <a:r>
              <a:rPr lang="he-IL" dirty="0"/>
              <a:t>סימולציות בקרת אימפדנס - </a:t>
            </a:r>
            <a:r>
              <a:rPr lang="en-US" dirty="0"/>
              <a:t>MJ-PY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590EB2BD-CB08-4369-B0FC-78487E113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  <p:pic>
        <p:nvPicPr>
          <p:cNvPr id="11" name="imp1">
            <a:hlinkClick r:id="" action="ppaction://media"/>
            <a:extLst>
              <a:ext uri="{FF2B5EF4-FFF2-40B4-BE49-F238E27FC236}">
                <a16:creationId xmlns:a16="http://schemas.microsoft.com/office/drawing/2014/main" xmlns="" id="{334983A5-96DD-4EE8-9BAD-F551973290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31959" y="2035933"/>
            <a:ext cx="7128081" cy="390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850" y="387349"/>
            <a:ext cx="8590722" cy="1325563"/>
          </a:xfrm>
        </p:spPr>
        <p:txBody>
          <a:bodyPr/>
          <a:lstStyle/>
          <a:p>
            <a:pPr algn="ctr" rtl="1"/>
            <a:r>
              <a:rPr lang="he-IL" dirty="0"/>
              <a:t>עיקרי המאמרים - עיקרון אימפדנס </a:t>
            </a:r>
            <a:r>
              <a:rPr lang="he-IL" dirty="0" err="1"/>
              <a:t>ואדמיטנס</a:t>
            </a:r>
            <a:endParaRPr lang="he-IL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6</a:t>
            </a:fld>
            <a:endParaRPr lang="he-IL"/>
          </a:p>
        </p:txBody>
      </p:sp>
      <p:sp>
        <p:nvSpPr>
          <p:cNvPr id="6" name="Rectangle 5"/>
          <p:cNvSpPr/>
          <p:nvPr/>
        </p:nvSpPr>
        <p:spPr>
          <a:xfrm>
            <a:off x="4445000" y="2209800"/>
            <a:ext cx="3467100" cy="1485900"/>
          </a:xfrm>
          <a:prstGeom prst="rect">
            <a:avLst/>
          </a:prstGeom>
          <a:solidFill>
            <a:srgbClr val="60943C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Impedance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4445000" y="4214812"/>
            <a:ext cx="3467100" cy="1485900"/>
          </a:xfrm>
          <a:prstGeom prst="rect">
            <a:avLst/>
          </a:prstGeom>
          <a:solidFill>
            <a:srgbClr val="FF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Admittance</a:t>
            </a:r>
            <a:endParaRPr lang="he-IL" dirty="0"/>
          </a:p>
        </p:txBody>
      </p:sp>
      <p:sp>
        <p:nvSpPr>
          <p:cNvPr id="9" name="Right Arrow 8"/>
          <p:cNvSpPr/>
          <p:nvPr/>
        </p:nvSpPr>
        <p:spPr>
          <a:xfrm>
            <a:off x="2044700" y="4697412"/>
            <a:ext cx="2400300" cy="5207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Effort</a:t>
            </a:r>
            <a:endParaRPr lang="he-IL" dirty="0"/>
          </a:p>
        </p:txBody>
      </p:sp>
      <p:sp>
        <p:nvSpPr>
          <p:cNvPr id="10" name="Right Arrow 9"/>
          <p:cNvSpPr/>
          <p:nvPr/>
        </p:nvSpPr>
        <p:spPr>
          <a:xfrm>
            <a:off x="2044700" y="2692400"/>
            <a:ext cx="2400300" cy="5207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Flow</a:t>
            </a:r>
            <a:endParaRPr lang="he-IL" dirty="0"/>
          </a:p>
        </p:txBody>
      </p:sp>
      <p:sp>
        <p:nvSpPr>
          <p:cNvPr id="11" name="Right Arrow 10"/>
          <p:cNvSpPr/>
          <p:nvPr/>
        </p:nvSpPr>
        <p:spPr>
          <a:xfrm>
            <a:off x="7912100" y="2703512"/>
            <a:ext cx="2400300" cy="5207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Effort</a:t>
            </a:r>
            <a:endParaRPr lang="he-IL" dirty="0"/>
          </a:p>
        </p:txBody>
      </p:sp>
      <p:sp>
        <p:nvSpPr>
          <p:cNvPr id="12" name="Right Arrow 11"/>
          <p:cNvSpPr/>
          <p:nvPr/>
        </p:nvSpPr>
        <p:spPr>
          <a:xfrm>
            <a:off x="7912100" y="4708524"/>
            <a:ext cx="2400300" cy="5207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Flow</a:t>
            </a:r>
            <a:endParaRPr lang="he-IL" dirty="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xmlns="" id="{B780D447-5DB6-4383-AF8E-5895263E4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dirty="0"/>
              <a:t>למידה תאורטית של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786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r" rtl="1"/>
                <a:r>
                  <a:rPr lang="he-IL" dirty="0"/>
                  <a:t>השוואה בין בקרים שונים - שוני במטריצה </a:t>
                </a:r>
                <a:r>
                  <a:rPr lang="en-US" dirty="0"/>
                  <a:t>K</a:t>
                </a:r>
                <a:r>
                  <a:rPr lang="he-IL" dirty="0"/>
                  <a:t/>
                </a:r>
                <a:br>
                  <a:rPr lang="he-IL" dirty="0"/>
                </a:br>
                <a:r>
                  <a:rPr lang="he-IL" sz="2400" dirty="0"/>
                  <a:t>לצורך פשטות נסתכל רק על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he-I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t="-4147" r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r" rtl="1"/>
            <a:r>
              <a:rPr lang="he-IL" b="1" dirty="0"/>
              <a:t>מאפייני הבקרים:</a:t>
            </a:r>
            <a:endParaRPr lang="en-US" b="1" dirty="0"/>
          </a:p>
          <a:p>
            <a:pPr algn="r" rtl="1"/>
            <a:endParaRPr lang="en-US" b="1" dirty="0"/>
          </a:p>
          <a:p>
            <a:pPr algn="r" rtl="1"/>
            <a:endParaRPr lang="en-US" b="1" dirty="0"/>
          </a:p>
          <a:p>
            <a:pPr marL="0" indent="0" algn="r" rtl="1">
              <a:buNone/>
            </a:pPr>
            <a:endParaRPr lang="en-US" b="1" dirty="0"/>
          </a:p>
          <a:p>
            <a:pPr algn="r" rtl="1"/>
            <a:r>
              <a:rPr lang="he-IL" dirty="0"/>
              <a:t>מטריצות האימפדנס:</a:t>
            </a:r>
            <a:endParaRPr lang="he-IL" b="1" dirty="0"/>
          </a:p>
          <a:p>
            <a:pPr marL="0" indent="0" algn="r" rtl="1">
              <a:buNone/>
            </a:pPr>
            <a:endParaRPr lang="en-US" b="1" dirty="0"/>
          </a:p>
          <a:p>
            <a:pPr algn="r" rtl="1"/>
            <a:endParaRPr lang="he-IL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742607"/>
              </p:ext>
            </p:extLst>
          </p:nvPr>
        </p:nvGraphicFramePr>
        <p:xfrm>
          <a:off x="1078507" y="2409906"/>
          <a:ext cx="1910298" cy="1185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" name="Equation" r:id="rId4" imgW="736560" imgH="457200" progId="Equation.DSMT4">
                  <p:embed/>
                </p:oleObj>
              </mc:Choice>
              <mc:Fallback>
                <p:oleObj name="Equation" r:id="rId4" imgW="736560" imgH="4572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8507" y="2409906"/>
                        <a:ext cx="1910298" cy="11857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534372"/>
              </p:ext>
            </p:extLst>
          </p:nvPr>
        </p:nvGraphicFramePr>
        <p:xfrm>
          <a:off x="3487118" y="2332334"/>
          <a:ext cx="3056933" cy="1250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" name="Equation" r:id="rId6" imgW="1117440" imgH="457200" progId="Equation.DSMT4">
                  <p:embed/>
                </p:oleObj>
              </mc:Choice>
              <mc:Fallback>
                <p:oleObj name="Equation" r:id="rId6" imgW="1117440" imgH="457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87118" y="2332334"/>
                        <a:ext cx="3056933" cy="1250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תמונה 7">
            <a:extLst>
              <a:ext uri="{FF2B5EF4-FFF2-40B4-BE49-F238E27FC236}">
                <a16:creationId xmlns:a16="http://schemas.microsoft.com/office/drawing/2014/main" xmlns="" id="{8CD21140-93E2-41AC-9C8C-4B1EE4A418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graphicFrame>
        <p:nvGraphicFramePr>
          <p:cNvPr id="9" name="אובייקט 5">
            <a:extLst>
              <a:ext uri="{FF2B5EF4-FFF2-40B4-BE49-F238E27FC236}">
                <a16:creationId xmlns:a16="http://schemas.microsoft.com/office/drawing/2014/main" xmlns="" id="{C05E3C71-DFD1-4515-ABDB-39E960CCC4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128950"/>
              </p:ext>
            </p:extLst>
          </p:nvPr>
        </p:nvGraphicFramePr>
        <p:xfrm>
          <a:off x="1414758" y="4212821"/>
          <a:ext cx="4862335" cy="2141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Equation" r:id="rId9" imgW="4152600" imgH="1828800" progId="Equation.DSMT4">
                  <p:embed/>
                </p:oleObj>
              </mc:Choice>
              <mc:Fallback>
                <p:oleObj name="Equation" r:id="rId9" imgW="4152600" imgH="1828800" progId="Equation.DSMT4">
                  <p:embed/>
                  <p:pic>
                    <p:nvPicPr>
                      <p:cNvPr id="9" name="אובייקט 5">
                        <a:extLst>
                          <a:ext uri="{FF2B5EF4-FFF2-40B4-BE49-F238E27FC236}">
                            <a16:creationId xmlns:a16="http://schemas.microsoft.com/office/drawing/2014/main" xmlns="" id="{C05E3C71-DFD1-4515-ABDB-39E960CCC4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14758" y="4212821"/>
                        <a:ext cx="4862335" cy="2141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8005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61" y="1143000"/>
            <a:ext cx="6751122" cy="5486400"/>
          </a:xfrm>
          <a:prstGeom prst="rect">
            <a:avLst/>
          </a:prstGeom>
        </p:spPr>
      </p:pic>
      <p:graphicFrame>
        <p:nvGraphicFramePr>
          <p:cNvPr id="6" name="אובייקט 5">
            <a:extLst>
              <a:ext uri="{FF2B5EF4-FFF2-40B4-BE49-F238E27FC236}">
                <a16:creationId xmlns:a16="http://schemas.microsoft.com/office/drawing/2014/main" xmlns="" id="{C05E3C71-DFD1-4515-ABDB-39E960CCC4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469271"/>
              </p:ext>
            </p:extLst>
          </p:nvPr>
        </p:nvGraphicFramePr>
        <p:xfrm>
          <a:off x="7893050" y="865188"/>
          <a:ext cx="3903663" cy="171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" name="Equation" r:id="rId4" imgW="4152600" imgH="1828800" progId="Equation.DSMT4">
                  <p:embed/>
                </p:oleObj>
              </mc:Choice>
              <mc:Fallback>
                <p:oleObj name="Equation" r:id="rId4" imgW="4152600" imgH="1828800" progId="Equation.DSMT4">
                  <p:embed/>
                  <p:pic>
                    <p:nvPicPr>
                      <p:cNvPr id="6" name="אובייקט 5">
                        <a:extLst>
                          <a:ext uri="{FF2B5EF4-FFF2-40B4-BE49-F238E27FC236}">
                            <a16:creationId xmlns:a16="http://schemas.microsoft.com/office/drawing/2014/main" xmlns="" id="{C05E3C71-DFD1-4515-ABDB-39E960CCC4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93050" y="865188"/>
                        <a:ext cx="3903663" cy="1719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72EC460B-4B7B-41B6-BBEB-9DAE8D11E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613" y="4219098"/>
            <a:ext cx="5186363" cy="1632614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8" name="Rounded Rectangle 7"/>
          <p:cNvSpPr/>
          <p:nvPr/>
        </p:nvSpPr>
        <p:spPr>
          <a:xfrm>
            <a:off x="3131055" y="2944906"/>
            <a:ext cx="3713498" cy="1013224"/>
          </a:xfrm>
          <a:prstGeom prst="roundRect">
            <a:avLst/>
          </a:prstGeom>
          <a:solidFill>
            <a:schemeClr val="accent6">
              <a:alpha val="1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036958">
            <a:off x="5230295" y="4090911"/>
            <a:ext cx="69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24003" y="4031306"/>
            <a:ext cx="1059939" cy="66171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94929" y="5041900"/>
            <a:ext cx="4439024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flipH="1">
            <a:off x="6734592" y="4680972"/>
            <a:ext cx="1822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Mass attached to a spring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079575" y="4425086"/>
            <a:ext cx="497541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045775" y="1193371"/>
            <a:ext cx="4169046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End effector position along y axis vs time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820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מקרר&#10;&#10;התיאור נוצר באופן אוטומטי">
            <a:extLst>
              <a:ext uri="{FF2B5EF4-FFF2-40B4-BE49-F238E27FC236}">
                <a16:creationId xmlns:a16="http://schemas.microsoft.com/office/drawing/2014/main" xmlns="" id="{5A4B0B16-A988-4CDC-B962-0B3606E371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2065" r="22555" b="2922"/>
          <a:stretch/>
        </p:blipFill>
        <p:spPr>
          <a:xfrm>
            <a:off x="1962903" y="580026"/>
            <a:ext cx="7481348" cy="627797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111872" y="2998112"/>
            <a:ext cx="4408227" cy="2129051"/>
            <a:chOff x="7328848" y="2920621"/>
            <a:chExt cx="4408227" cy="2129051"/>
          </a:xfrm>
        </p:grpSpPr>
        <p:sp>
          <p:nvSpPr>
            <p:cNvPr id="2" name="Rectangle 1"/>
            <p:cNvSpPr/>
            <p:nvPr/>
          </p:nvSpPr>
          <p:spPr>
            <a:xfrm>
              <a:off x="7328848" y="2920621"/>
              <a:ext cx="4408227" cy="21290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" name="אובייקט 5">
              <a:extLst>
                <a:ext uri="{FF2B5EF4-FFF2-40B4-BE49-F238E27FC236}">
                  <a16:creationId xmlns:a16="http://schemas.microsoft.com/office/drawing/2014/main" xmlns="" id="{C05E3C71-DFD1-4515-ABDB-39E960CCC4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3703463"/>
                </p:ext>
              </p:extLst>
            </p:nvPr>
          </p:nvGraphicFramePr>
          <p:xfrm>
            <a:off x="7477819" y="3157608"/>
            <a:ext cx="3916387" cy="17009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9" name="Equation" r:id="rId4" imgW="4165560" imgH="1828800" progId="Equation.DSMT4">
                    <p:embed/>
                  </p:oleObj>
                </mc:Choice>
                <mc:Fallback>
                  <p:oleObj name="Equation" r:id="rId4" imgW="4165560" imgH="1828800" progId="Equation.DSMT4">
                    <p:embed/>
                    <p:pic>
                      <p:nvPicPr>
                        <p:cNvPr id="6" name="אובייקט 5">
                          <a:extLst>
                            <a:ext uri="{FF2B5EF4-FFF2-40B4-BE49-F238E27FC236}">
                              <a16:creationId xmlns:a16="http://schemas.microsoft.com/office/drawing/2014/main" xmlns="" id="{C05E3C71-DFD1-4515-ABDB-39E960CCC4F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477819" y="3157608"/>
                          <a:ext cx="3916387" cy="17009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EBDEEF68-1D62-488D-A28C-6F6CC921E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722226" y="1586499"/>
            <a:ext cx="497541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3889612" y="1451226"/>
            <a:ext cx="1822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Mass attached to a spring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203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xmlns="" id="{4A5E9F1E-6353-4807-B813-A170EE178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6" t="2407" r="8206" b="3095"/>
          <a:stretch/>
        </p:blipFill>
        <p:spPr>
          <a:xfrm>
            <a:off x="650494" y="709684"/>
            <a:ext cx="10791594" cy="580193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0AFD7EBC-7B14-4B86-BAAB-035067665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783773" y="2255162"/>
            <a:ext cx="4408227" cy="2129051"/>
            <a:chOff x="7328848" y="2920621"/>
            <a:chExt cx="4408227" cy="2129051"/>
          </a:xfrm>
        </p:grpSpPr>
        <p:sp>
          <p:nvSpPr>
            <p:cNvPr id="8" name="Rectangle 7"/>
            <p:cNvSpPr/>
            <p:nvPr/>
          </p:nvSpPr>
          <p:spPr>
            <a:xfrm>
              <a:off x="7328848" y="2920621"/>
              <a:ext cx="4408227" cy="21290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9" name="אובייקט 5">
              <a:extLst>
                <a:ext uri="{FF2B5EF4-FFF2-40B4-BE49-F238E27FC236}">
                  <a16:creationId xmlns:a16="http://schemas.microsoft.com/office/drawing/2014/main" xmlns="" id="{C05E3C71-DFD1-4515-ABDB-39E960CCC4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2957436"/>
                </p:ext>
              </p:extLst>
            </p:nvPr>
          </p:nvGraphicFramePr>
          <p:xfrm>
            <a:off x="7477819" y="3157608"/>
            <a:ext cx="3916387" cy="17009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3" name="Equation" r:id="rId5" imgW="4165560" imgH="1828800" progId="Equation.DSMT4">
                    <p:embed/>
                  </p:oleObj>
                </mc:Choice>
                <mc:Fallback>
                  <p:oleObj name="Equation" r:id="rId5" imgW="4165560" imgH="1828800" progId="Equation.DSMT4">
                    <p:embed/>
                    <p:pic>
                      <p:nvPicPr>
                        <p:cNvPr id="9" name="אובייקט 5">
                          <a:extLst>
                            <a:ext uri="{FF2B5EF4-FFF2-40B4-BE49-F238E27FC236}">
                              <a16:creationId xmlns:a16="http://schemas.microsoft.com/office/drawing/2014/main" xmlns="" id="{C05E3C71-DFD1-4515-ABDB-39E960CCC4F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477819" y="3157608"/>
                          <a:ext cx="3916387" cy="17009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ounded Rectangle 9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115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xmlns="" id="{032B1EA4-AC06-4B3A-928B-CBAF23AB1A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6" t="3095" r="21984" b="3267"/>
          <a:stretch/>
        </p:blipFill>
        <p:spPr>
          <a:xfrm>
            <a:off x="149086" y="646596"/>
            <a:ext cx="7398125" cy="607225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F5B89AE6-9437-447E-AAE6-2CA4A8E7F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871" y="4437457"/>
            <a:ext cx="3465395" cy="1545379"/>
          </a:xfrm>
          <a:prstGeom prst="rect">
            <a:avLst/>
          </a:prstGeom>
          <a:effectLst>
            <a:glow rad="127000">
              <a:schemeClr val="accent6"/>
            </a:glow>
          </a:effectLst>
        </p:spPr>
      </p:pic>
      <p:sp>
        <p:nvSpPr>
          <p:cNvPr id="8" name="Rounded Rectangle 7"/>
          <p:cNvSpPr/>
          <p:nvPr/>
        </p:nvSpPr>
        <p:spPr>
          <a:xfrm>
            <a:off x="3322124" y="2944906"/>
            <a:ext cx="1986855" cy="1013224"/>
          </a:xfrm>
          <a:prstGeom prst="roundRect">
            <a:avLst/>
          </a:prstGeom>
          <a:solidFill>
            <a:schemeClr val="accent6">
              <a:alpha val="1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382362">
            <a:off x="5675073" y="4165260"/>
            <a:ext cx="140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115072" y="4031306"/>
            <a:ext cx="1777047" cy="75905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654312" y="905840"/>
            <a:ext cx="4408227" cy="2129051"/>
            <a:chOff x="7328848" y="2920621"/>
            <a:chExt cx="4408227" cy="2129051"/>
          </a:xfrm>
        </p:grpSpPr>
        <p:sp>
          <p:nvSpPr>
            <p:cNvPr id="12" name="Rectangle 11"/>
            <p:cNvSpPr/>
            <p:nvPr/>
          </p:nvSpPr>
          <p:spPr>
            <a:xfrm>
              <a:off x="7328848" y="2920621"/>
              <a:ext cx="4408227" cy="21290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3" name="אובייקט 5">
              <a:extLst>
                <a:ext uri="{FF2B5EF4-FFF2-40B4-BE49-F238E27FC236}">
                  <a16:creationId xmlns:a16="http://schemas.microsoft.com/office/drawing/2014/main" xmlns="" id="{C05E3C71-DFD1-4515-ABDB-39E960CCC4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6295495"/>
                </p:ext>
              </p:extLst>
            </p:nvPr>
          </p:nvGraphicFramePr>
          <p:xfrm>
            <a:off x="7477819" y="3157608"/>
            <a:ext cx="3916387" cy="17009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7" name="Equation" r:id="rId6" imgW="4165560" imgH="1828800" progId="Equation.DSMT4">
                    <p:embed/>
                  </p:oleObj>
                </mc:Choice>
                <mc:Fallback>
                  <p:oleObj name="Equation" r:id="rId6" imgW="4165560" imgH="1828800" progId="Equation.DSMT4">
                    <p:embed/>
                    <p:pic>
                      <p:nvPicPr>
                        <p:cNvPr id="13" name="אובייקט 5">
                          <a:extLst>
                            <a:ext uri="{FF2B5EF4-FFF2-40B4-BE49-F238E27FC236}">
                              <a16:creationId xmlns:a16="http://schemas.microsoft.com/office/drawing/2014/main" xmlns="" id="{C05E3C71-DFD1-4515-ABDB-39E960CCC4F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477819" y="3157608"/>
                          <a:ext cx="3916387" cy="17009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Rounded Rectangle 13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7192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שולחן, ישיבה, חדר, אור&#10;&#10;התיאור נוצר באופן אוטומטי">
            <a:extLst>
              <a:ext uri="{FF2B5EF4-FFF2-40B4-BE49-F238E27FC236}">
                <a16:creationId xmlns:a16="http://schemas.microsoft.com/office/drawing/2014/main" xmlns="" id="{2BD66441-98E8-48F9-9134-DB244F2F19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3" t="2580" r="8533" b="2922"/>
          <a:stretch/>
        </p:blipFill>
        <p:spPr>
          <a:xfrm>
            <a:off x="198782" y="574503"/>
            <a:ext cx="11224394" cy="604644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FD9E4A89-ECF2-4CDE-9C27-9950F4180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021038" y="3044607"/>
            <a:ext cx="4408227" cy="2129051"/>
            <a:chOff x="7328848" y="2920621"/>
            <a:chExt cx="4408227" cy="2129051"/>
          </a:xfrm>
        </p:grpSpPr>
        <p:sp>
          <p:nvSpPr>
            <p:cNvPr id="8" name="Rectangle 7"/>
            <p:cNvSpPr/>
            <p:nvPr/>
          </p:nvSpPr>
          <p:spPr>
            <a:xfrm>
              <a:off x="7328848" y="2920621"/>
              <a:ext cx="4408227" cy="21290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9" name="אובייקט 5">
              <a:extLst>
                <a:ext uri="{FF2B5EF4-FFF2-40B4-BE49-F238E27FC236}">
                  <a16:creationId xmlns:a16="http://schemas.microsoft.com/office/drawing/2014/main" xmlns="" id="{C05E3C71-DFD1-4515-ABDB-39E960CCC4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6295495"/>
                </p:ext>
              </p:extLst>
            </p:nvPr>
          </p:nvGraphicFramePr>
          <p:xfrm>
            <a:off x="7477819" y="3157608"/>
            <a:ext cx="3916387" cy="17009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1" name="Equation" r:id="rId5" imgW="4165560" imgH="1828800" progId="Equation.DSMT4">
                    <p:embed/>
                  </p:oleObj>
                </mc:Choice>
                <mc:Fallback>
                  <p:oleObj name="Equation" r:id="rId5" imgW="4165560" imgH="1828800" progId="Equation.DSMT4">
                    <p:embed/>
                    <p:pic>
                      <p:nvPicPr>
                        <p:cNvPr id="9" name="אובייקט 5">
                          <a:extLst>
                            <a:ext uri="{FF2B5EF4-FFF2-40B4-BE49-F238E27FC236}">
                              <a16:creationId xmlns:a16="http://schemas.microsoft.com/office/drawing/2014/main" xmlns="" id="{C05E3C71-DFD1-4515-ABDB-39E960CCC4F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477819" y="3157608"/>
                          <a:ext cx="3916387" cy="17009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TextBox 12"/>
          <p:cNvSpPr txBox="1"/>
          <p:nvPr/>
        </p:nvSpPr>
        <p:spPr>
          <a:xfrm rot="20801517">
            <a:off x="8555064" y="4913949"/>
            <a:ext cx="1646605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Mass bouncing </a:t>
            </a:r>
          </a:p>
          <a:p>
            <a:pPr algn="ctr"/>
            <a:r>
              <a:rPr lang="en-US" dirty="0"/>
              <a:t>All but PD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408191" y="3921071"/>
            <a:ext cx="1394846" cy="102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782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D8C33DCF-1F89-43D5-A76C-1DA76800A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9" t="3095" r="8450" b="2752"/>
          <a:stretch/>
        </p:blipFill>
        <p:spPr>
          <a:xfrm>
            <a:off x="218659" y="402956"/>
            <a:ext cx="11663662" cy="631589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B3ECDD7B-DDA5-4F69-BF92-B2F5D0E8E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801517">
            <a:off x="8555064" y="4913949"/>
            <a:ext cx="1646605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Mass bouncing </a:t>
            </a:r>
          </a:p>
          <a:p>
            <a:pPr algn="ctr"/>
            <a:r>
              <a:rPr lang="en-US" dirty="0"/>
              <a:t>All but PD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408191" y="3921071"/>
            <a:ext cx="1394846" cy="102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021038" y="3044607"/>
            <a:ext cx="4408227" cy="2129051"/>
            <a:chOff x="7328848" y="2920621"/>
            <a:chExt cx="4408227" cy="2129051"/>
          </a:xfrm>
        </p:grpSpPr>
        <p:sp>
          <p:nvSpPr>
            <p:cNvPr id="10" name="Rectangle 9"/>
            <p:cNvSpPr/>
            <p:nvPr/>
          </p:nvSpPr>
          <p:spPr>
            <a:xfrm>
              <a:off x="7328848" y="2920621"/>
              <a:ext cx="4408227" cy="21290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1" name="אובייקט 5">
              <a:extLst>
                <a:ext uri="{FF2B5EF4-FFF2-40B4-BE49-F238E27FC236}">
                  <a16:creationId xmlns:a16="http://schemas.microsoft.com/office/drawing/2014/main" xmlns="" id="{C05E3C71-DFD1-4515-ABDB-39E960CCC4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15300726"/>
                </p:ext>
              </p:extLst>
            </p:nvPr>
          </p:nvGraphicFramePr>
          <p:xfrm>
            <a:off x="7477819" y="3157608"/>
            <a:ext cx="3916387" cy="17009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75" name="Equation" r:id="rId5" imgW="4165560" imgH="1828800" progId="Equation.DSMT4">
                    <p:embed/>
                  </p:oleObj>
                </mc:Choice>
                <mc:Fallback>
                  <p:oleObj name="Equation" r:id="rId5" imgW="4165560" imgH="1828800" progId="Equation.DSMT4">
                    <p:embed/>
                    <p:pic>
                      <p:nvPicPr>
                        <p:cNvPr id="11" name="אובייקט 5">
                          <a:extLst>
                            <a:ext uri="{FF2B5EF4-FFF2-40B4-BE49-F238E27FC236}">
                              <a16:creationId xmlns:a16="http://schemas.microsoft.com/office/drawing/2014/main" xmlns="" id="{C05E3C71-DFD1-4515-ABDB-39E960CCC4F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477819" y="3157608"/>
                          <a:ext cx="3916387" cy="17009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Rounded Rectangle 11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3568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r" rtl="1"/>
                <a:r>
                  <a:rPr lang="he-IL" dirty="0"/>
                  <a:t>השוואה בין בקרים שונים - שוני במטריצה </a:t>
                </a:r>
                <a:r>
                  <a:rPr lang="en-US" dirty="0"/>
                  <a:t>B</a:t>
                </a:r>
                <a:r>
                  <a:rPr lang="he-IL" dirty="0"/>
                  <a:t/>
                </a:r>
                <a:br>
                  <a:rPr lang="he-IL" dirty="0"/>
                </a:br>
                <a:r>
                  <a:rPr lang="he-IL" sz="2400" dirty="0"/>
                  <a:t>לצורך פשטות נסתכל רק על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he-I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t="-4147" r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r" rtl="1"/>
            <a:r>
              <a:rPr lang="he-IL" b="1" dirty="0"/>
              <a:t>מאפייני הבקרים:</a:t>
            </a:r>
            <a:endParaRPr lang="en-US" b="1" dirty="0"/>
          </a:p>
          <a:p>
            <a:pPr algn="r" rtl="1"/>
            <a:endParaRPr lang="en-US" b="1" dirty="0"/>
          </a:p>
          <a:p>
            <a:pPr algn="r" rtl="1"/>
            <a:endParaRPr lang="en-US" b="1" dirty="0"/>
          </a:p>
          <a:p>
            <a:pPr marL="0" indent="0" algn="r" rtl="1">
              <a:buNone/>
            </a:pPr>
            <a:endParaRPr lang="en-US" b="1" dirty="0"/>
          </a:p>
          <a:p>
            <a:pPr algn="r" rtl="1"/>
            <a:r>
              <a:rPr lang="he-IL" dirty="0"/>
              <a:t>מטריצות האימפדנס:</a:t>
            </a:r>
            <a:endParaRPr lang="he-IL" b="1" dirty="0"/>
          </a:p>
          <a:p>
            <a:pPr marL="0" indent="0" algn="r" rtl="1">
              <a:buNone/>
            </a:pPr>
            <a:endParaRPr lang="en-US" b="1" dirty="0"/>
          </a:p>
          <a:p>
            <a:pPr algn="r" rtl="1"/>
            <a:endParaRPr lang="he-IL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078507" y="2409906"/>
          <a:ext cx="1910298" cy="1185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" name="Equation" r:id="rId4" imgW="736560" imgH="457200" progId="Equation.DSMT4">
                  <p:embed/>
                </p:oleObj>
              </mc:Choice>
              <mc:Fallback>
                <p:oleObj name="Equation" r:id="rId4" imgW="736560" imgH="4572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8507" y="2409906"/>
                        <a:ext cx="1910298" cy="11857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487118" y="2332334"/>
          <a:ext cx="3056933" cy="1250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2" name="Equation" r:id="rId6" imgW="1117440" imgH="457200" progId="Equation.DSMT4">
                  <p:embed/>
                </p:oleObj>
              </mc:Choice>
              <mc:Fallback>
                <p:oleObj name="Equation" r:id="rId6" imgW="1117440" imgH="457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87118" y="2332334"/>
                        <a:ext cx="3056933" cy="1250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תמונה 7">
            <a:extLst>
              <a:ext uri="{FF2B5EF4-FFF2-40B4-BE49-F238E27FC236}">
                <a16:creationId xmlns:a16="http://schemas.microsoft.com/office/drawing/2014/main" xmlns="" id="{8CD21140-93E2-41AC-9C8C-4B1EE4A418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graphicFrame>
        <p:nvGraphicFramePr>
          <p:cNvPr id="9" name="אובייקט 5">
            <a:extLst>
              <a:ext uri="{FF2B5EF4-FFF2-40B4-BE49-F238E27FC236}">
                <a16:creationId xmlns:a16="http://schemas.microsoft.com/office/drawing/2014/main" xmlns="" id="{C05E3C71-DFD1-4515-ABDB-39E960CCC4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571010"/>
              </p:ext>
            </p:extLst>
          </p:nvPr>
        </p:nvGraphicFramePr>
        <p:xfrm>
          <a:off x="1436688" y="4213225"/>
          <a:ext cx="4818062" cy="214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3" name="Equation" r:id="rId9" imgW="4114800" imgH="1828800" progId="Equation.DSMT4">
                  <p:embed/>
                </p:oleObj>
              </mc:Choice>
              <mc:Fallback>
                <p:oleObj name="Equation" r:id="rId9" imgW="4114800" imgH="1828800" progId="Equation.DSMT4">
                  <p:embed/>
                  <p:pic>
                    <p:nvPicPr>
                      <p:cNvPr id="9" name="אובייקט 5">
                        <a:extLst>
                          <a:ext uri="{FF2B5EF4-FFF2-40B4-BE49-F238E27FC236}">
                            <a16:creationId xmlns:a16="http://schemas.microsoft.com/office/drawing/2014/main" xmlns="" id="{C05E3C71-DFD1-4515-ABDB-39E960CCC4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36688" y="4213225"/>
                        <a:ext cx="4818062" cy="2141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79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r="17627"/>
          <a:stretch/>
        </p:blipFill>
        <p:spPr>
          <a:xfrm>
            <a:off x="1580827" y="262537"/>
            <a:ext cx="7764650" cy="591667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380817" y="3029106"/>
            <a:ext cx="4408227" cy="2129051"/>
            <a:chOff x="7421837" y="2145703"/>
            <a:chExt cx="4408227" cy="2129051"/>
          </a:xfrm>
        </p:grpSpPr>
        <p:sp>
          <p:nvSpPr>
            <p:cNvPr id="8" name="Rectangle 7"/>
            <p:cNvSpPr/>
            <p:nvPr/>
          </p:nvSpPr>
          <p:spPr>
            <a:xfrm>
              <a:off x="7421837" y="2145703"/>
              <a:ext cx="4408227" cy="212905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" name="אובייקט 5">
              <a:extLst>
                <a:ext uri="{FF2B5EF4-FFF2-40B4-BE49-F238E27FC236}">
                  <a16:creationId xmlns:a16="http://schemas.microsoft.com/office/drawing/2014/main" xmlns="" id="{C05E3C71-DFD1-4515-ABDB-39E960CCC4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5494717"/>
                </p:ext>
              </p:extLst>
            </p:nvPr>
          </p:nvGraphicFramePr>
          <p:xfrm>
            <a:off x="7599108" y="2291597"/>
            <a:ext cx="3868737" cy="1719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3" name="Equation" r:id="rId4" imgW="4114800" imgH="1828800" progId="Equation.DSMT4">
                    <p:embed/>
                  </p:oleObj>
                </mc:Choice>
                <mc:Fallback>
                  <p:oleObj name="Equation" r:id="rId4" imgW="4114800" imgH="1828800" progId="Equation.DSMT4">
                    <p:embed/>
                    <p:pic>
                      <p:nvPicPr>
                        <p:cNvPr id="6" name="אובייקט 5">
                          <a:extLst>
                            <a:ext uri="{FF2B5EF4-FFF2-40B4-BE49-F238E27FC236}">
                              <a16:creationId xmlns:a16="http://schemas.microsoft.com/office/drawing/2014/main" xmlns="" id="{C05E3C71-DFD1-4515-ABDB-39E960CCC4F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599108" y="2291597"/>
                          <a:ext cx="3868737" cy="17192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9" name="Straight Connector 8"/>
          <p:cNvCxnSpPr/>
          <p:nvPr/>
        </p:nvCxnSpPr>
        <p:spPr>
          <a:xfrm>
            <a:off x="2479729" y="2670660"/>
            <a:ext cx="6160474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2751527" y="2418220"/>
            <a:ext cx="1822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Mass attached to a spring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CC17D692-8D45-4F7F-8838-1C1F8EE1E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210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מפה&#10;&#10;התיאור נוצר באופן אוטומטי">
            <a:extLst>
              <a:ext uri="{FF2B5EF4-FFF2-40B4-BE49-F238E27FC236}">
                <a16:creationId xmlns:a16="http://schemas.microsoft.com/office/drawing/2014/main" xmlns="" id="{41D913FB-B6AE-4938-B657-67E51E1C4C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7" t="2407" r="23614" b="3267"/>
          <a:stretch/>
        </p:blipFill>
        <p:spPr>
          <a:xfrm>
            <a:off x="2292233" y="306563"/>
            <a:ext cx="7673177" cy="655143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27BECDFA-FCC7-4808-A785-62F29DA17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783773" y="301404"/>
            <a:ext cx="4408227" cy="2129051"/>
            <a:chOff x="7421837" y="2145703"/>
            <a:chExt cx="4408227" cy="2129051"/>
          </a:xfrm>
        </p:grpSpPr>
        <p:sp>
          <p:nvSpPr>
            <p:cNvPr id="6" name="Rectangle 5"/>
            <p:cNvSpPr/>
            <p:nvPr/>
          </p:nvSpPr>
          <p:spPr>
            <a:xfrm>
              <a:off x="7421837" y="2145703"/>
              <a:ext cx="4408227" cy="212905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8" name="אובייקט 5">
              <a:extLst>
                <a:ext uri="{FF2B5EF4-FFF2-40B4-BE49-F238E27FC236}">
                  <a16:creationId xmlns:a16="http://schemas.microsoft.com/office/drawing/2014/main" xmlns="" id="{C05E3C71-DFD1-4515-ABDB-39E960CCC4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0311502"/>
                </p:ext>
              </p:extLst>
            </p:nvPr>
          </p:nvGraphicFramePr>
          <p:xfrm>
            <a:off x="7599108" y="2291597"/>
            <a:ext cx="3868737" cy="1719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47" name="Equation" r:id="rId5" imgW="4114800" imgH="1828800" progId="Equation.DSMT4">
                    <p:embed/>
                  </p:oleObj>
                </mc:Choice>
                <mc:Fallback>
                  <p:oleObj name="Equation" r:id="rId5" imgW="4114800" imgH="1828800" progId="Equation.DSMT4">
                    <p:embed/>
                    <p:pic>
                      <p:nvPicPr>
                        <p:cNvPr id="8" name="אובייקט 5">
                          <a:extLst>
                            <a:ext uri="{FF2B5EF4-FFF2-40B4-BE49-F238E27FC236}">
                              <a16:creationId xmlns:a16="http://schemas.microsoft.com/office/drawing/2014/main" xmlns="" id="{C05E3C71-DFD1-4515-ABDB-39E960CCC4F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599108" y="2291597"/>
                          <a:ext cx="3868737" cy="17192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9" name="Straight Connector 8"/>
          <p:cNvCxnSpPr/>
          <p:nvPr/>
        </p:nvCxnSpPr>
        <p:spPr>
          <a:xfrm>
            <a:off x="5889356" y="1291311"/>
            <a:ext cx="991891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4084381" y="1162857"/>
            <a:ext cx="1822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Mass attached to a spring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391650" y="615315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47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חוק הבקרה לפי </a:t>
            </a:r>
            <a:r>
              <a:rPr lang="he-IL" dirty="0" err="1"/>
              <a:t>נויל</a:t>
            </a:r>
            <a:r>
              <a:rPr lang="he-IL" dirty="0"/>
              <a:t> הוגן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474747"/>
                <a:ext cx="11779106" cy="5246727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he-IL" sz="2400" dirty="0"/>
                  <a:t>לפי הוגן, ביטוי אפשרי לתיאור התנהגות יחידת הקצה באופן הרצוי לנו, המוכתבת ע"י הבקר הוא:</a:t>
                </a:r>
              </a:p>
              <a:p>
                <a:pPr algn="r" rtl="1"/>
                <a:endParaRPr lang="he-IL" dirty="0"/>
              </a:p>
              <a:p>
                <a:pPr algn="r" rtl="1"/>
                <a:endParaRPr lang="he-IL" dirty="0"/>
              </a:p>
              <a:p>
                <a:pPr algn="r" rtl="1"/>
                <a:endParaRPr lang="he-IL" dirty="0"/>
              </a:p>
              <a:p>
                <a:pPr algn="r" rtl="1"/>
                <a:endParaRPr lang="he-IL" dirty="0"/>
              </a:p>
              <a:p>
                <a:pPr algn="r" rtl="1"/>
                <a:endParaRPr lang="he-IL" dirty="0"/>
              </a:p>
              <a:p>
                <a:pPr algn="r" rtl="1"/>
                <a:endParaRPr lang="he-IL" dirty="0"/>
              </a:p>
              <a:p>
                <a:pPr lvl="1" algn="just" rt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he-IL" sz="1800" dirty="0"/>
                  <a:t> - </a:t>
                </a:r>
                <a:r>
                  <a:rPr lang="he-IL" sz="1800" dirty="0" err="1"/>
                  <a:t>טנזור</a:t>
                </a:r>
                <a:r>
                  <a:rPr lang="he-IL" sz="1800" dirty="0"/>
                  <a:t> האינרציה </a:t>
                </a:r>
                <a:r>
                  <a:rPr lang="he-IL" sz="1800" dirty="0" err="1"/>
                  <a:t>בקורדינטות</a:t>
                </a:r>
                <a:r>
                  <a:rPr lang="he-IL" sz="1800" dirty="0"/>
                  <a:t> </a:t>
                </a:r>
                <a:r>
                  <a:rPr lang="he-IL" sz="1800" dirty="0" err="1"/>
                  <a:t>האקטואטור</a:t>
                </a:r>
                <a:r>
                  <a:rPr lang="he-IL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1800" dirty="0"/>
                  <a:t> - </a:t>
                </a:r>
                <a:r>
                  <a:rPr lang="he-IL" sz="1800" dirty="0" err="1"/>
                  <a:t>יעקביאן</a:t>
                </a:r>
                <a:r>
                  <a:rPr lang="he-IL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he-IL" sz="1800" dirty="0"/>
                  <a:t> - </a:t>
                </a:r>
                <a:r>
                  <a:rPr lang="he-IL" sz="1800" dirty="0" err="1"/>
                  <a:t>טנזור</a:t>
                </a:r>
                <a:r>
                  <a:rPr lang="he-IL" sz="1800" dirty="0"/>
                  <a:t> האינרציה </a:t>
                </a:r>
                <a:r>
                  <a:rPr lang="he-IL" sz="1800" dirty="0" err="1"/>
                  <a:t>בקורדינטות</a:t>
                </a:r>
                <a:r>
                  <a:rPr lang="he-IL" sz="1800" dirty="0"/>
                  <a:t> יחידת הקצה.</a:t>
                </a:r>
              </a:p>
              <a:p>
                <a:pPr lvl="1" algn="just" rt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he-IL" sz="1800" dirty="0"/>
                  <a:t> - קשר כוח/מיקום - קבוע קפיץ,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he-IL" sz="1800" dirty="0"/>
                  <a:t> - מיקום וירטואלי של יחידת הקצה,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1800" dirty="0"/>
                  <a:t> – משוואות קשר </a:t>
                </a:r>
                <a:r>
                  <a:rPr lang="he-IL" sz="1800" dirty="0" err="1"/>
                  <a:t>קינמטי</a:t>
                </a:r>
                <a:r>
                  <a:rPr lang="he-IL" sz="1800" dirty="0"/>
                  <a:t>. </a:t>
                </a:r>
              </a:p>
              <a:p>
                <a:pPr lvl="1" algn="just" rtl="1"/>
                <a14:m>
                  <m:oMath xmlns:m="http://schemas.openxmlformats.org/officeDocument/2006/math">
                    <m:sSub>
                      <m:sSubPr>
                        <m:ctrlPr>
                          <a:rPr lang="he-IL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he-IL" sz="1800" dirty="0"/>
                  <a:t> - כוח </a:t>
                </a:r>
                <a:r>
                  <a:rPr lang="he-IL" sz="1800" dirty="0" err="1"/>
                  <a:t>אינטרקציה</a:t>
                </a:r>
                <a:r>
                  <a:rPr lang="he-IL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1800" dirty="0"/>
                  <a:t> – מומנטים תלויי מיקום,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1800" dirty="0"/>
                  <a:t> – איברי צימוד </a:t>
                </a:r>
                <a:r>
                  <a:rPr lang="he-IL" sz="1800" dirty="0" err="1"/>
                  <a:t>תאוצתים</a:t>
                </a:r>
                <a:r>
                  <a:rPr lang="he-IL" sz="1800" dirty="0"/>
                  <a:t>, </a:t>
                </a:r>
                <a:r>
                  <a:rPr lang="en-US" sz="1800" dirty="0"/>
                  <a:t>B</a:t>
                </a:r>
                <a:r>
                  <a:rPr lang="he-IL" sz="1800" dirty="0"/>
                  <a:t> – קשר כוח/מהירות - קבוע ריסון.</a:t>
                </a:r>
              </a:p>
              <a:p>
                <a:pPr lvl="1" algn="just" rt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he-IL" sz="1800" dirty="0"/>
                  <a:t> - איברי צימוד אינרציאליים (</a:t>
                </a:r>
                <a:r>
                  <a:rPr lang="he-IL" sz="1800" dirty="0" err="1"/>
                  <a:t>קוריוליס</a:t>
                </a:r>
                <a:r>
                  <a:rPr lang="he-IL" sz="1800" dirty="0"/>
                  <a:t> </a:t>
                </a:r>
                <a:r>
                  <a:rPr lang="he-IL" sz="1800" dirty="0" err="1"/>
                  <a:t>וצנטרפוגלי</a:t>
                </a:r>
                <a:r>
                  <a:rPr lang="he-IL" sz="1800" dirty="0"/>
                  <a:t>).</a:t>
                </a:r>
              </a:p>
              <a:p>
                <a:pPr lvl="1" algn="just" rtl="1"/>
                <a14:m>
                  <m:oMath xmlns:m="http://schemas.openxmlformats.org/officeDocument/2006/math">
                    <m:sSub>
                      <m:sSubPr>
                        <m:ctrlPr>
                          <a:rPr lang="he-IL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1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he-IL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he-IL" sz="1800" dirty="0"/>
                  <a:t>- מהירות וירטואלית של יחידת הקצה,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he-IL" sz="1800" dirty="0"/>
                  <a:t> – מהירות </a:t>
                </a:r>
                <a:r>
                  <a:rPr lang="he-IL" sz="1800" dirty="0" err="1"/>
                  <a:t>האקטואטור</a:t>
                </a:r>
                <a:r>
                  <a:rPr lang="he-IL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1800" dirty="0"/>
                  <a:t> – מומנטים תלויי מהירות.</a:t>
                </a:r>
              </a:p>
              <a:p>
                <a:pPr lvl="1" algn="r" rtl="1"/>
                <a:endParaRPr lang="he-IL" dirty="0"/>
              </a:p>
              <a:p>
                <a:pPr lvl="1" algn="r" rtl="1"/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74747"/>
                <a:ext cx="11779106" cy="5246727"/>
              </a:xfrm>
              <a:blipFill>
                <a:blip r:embed="rId3"/>
                <a:stretch>
                  <a:fillRect t="-1510" r="-72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אובייקט 4">
            <a:extLst>
              <a:ext uri="{FF2B5EF4-FFF2-40B4-BE49-F238E27FC236}">
                <a16:creationId xmlns:a16="http://schemas.microsoft.com/office/drawing/2014/main" xmlns="" id="{AF6A5616-B145-469D-B575-3B4FEC93DE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2275366"/>
          <a:ext cx="6603999" cy="2433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4" imgW="2895480" imgH="1066680" progId="Equation.DSMT4">
                  <p:embed/>
                </p:oleObj>
              </mc:Choice>
              <mc:Fallback>
                <p:oleObj name="Equation" r:id="rId4" imgW="2895480" imgH="1066680" progId="Equation.DSMT4">
                  <p:embed/>
                  <p:pic>
                    <p:nvPicPr>
                      <p:cNvPr id="5" name="אובייקט 4">
                        <a:extLst>
                          <a:ext uri="{FF2B5EF4-FFF2-40B4-BE49-F238E27FC236}">
                            <a16:creationId xmlns:a16="http://schemas.microsoft.com/office/drawing/2014/main" xmlns="" id="{AF6A5616-B145-469D-B575-3B4FEC93DE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2275366"/>
                        <a:ext cx="6603999" cy="2433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Diagram 10"/>
          <p:cNvGraphicFramePr/>
          <p:nvPr/>
        </p:nvGraphicFramePr>
        <p:xfrm>
          <a:off x="7179650" y="2140010"/>
          <a:ext cx="4148749" cy="2705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תמונה 5">
            <a:extLst>
              <a:ext uri="{FF2B5EF4-FFF2-40B4-BE49-F238E27FC236}">
                <a16:creationId xmlns:a16="http://schemas.microsoft.com/office/drawing/2014/main" xmlns="" id="{CC4B5F7E-396F-46DA-9A5E-641AD17FDB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dirty="0"/>
              <a:t>למידה תאורטית של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99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xmlns="" id="{033BF198-9E0A-4098-8CC7-51629934E0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5" t="2924" r="8206" b="2922"/>
          <a:stretch/>
        </p:blipFill>
        <p:spPr>
          <a:xfrm>
            <a:off x="528626" y="601575"/>
            <a:ext cx="11327577" cy="606202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B3D39D93-B50F-45D8-968B-CB74008D0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892261" y="2223194"/>
            <a:ext cx="4408227" cy="2129051"/>
            <a:chOff x="7421837" y="2099208"/>
            <a:chExt cx="4408227" cy="2129051"/>
          </a:xfrm>
        </p:grpSpPr>
        <p:sp>
          <p:nvSpPr>
            <p:cNvPr id="6" name="Rectangle 5"/>
            <p:cNvSpPr/>
            <p:nvPr/>
          </p:nvSpPr>
          <p:spPr>
            <a:xfrm>
              <a:off x="7421837" y="2099208"/>
              <a:ext cx="4408227" cy="212905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8" name="אובייקט 5">
              <a:extLst>
                <a:ext uri="{FF2B5EF4-FFF2-40B4-BE49-F238E27FC236}">
                  <a16:creationId xmlns:a16="http://schemas.microsoft.com/office/drawing/2014/main" xmlns="" id="{C05E3C71-DFD1-4515-ABDB-39E960CCC4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5483730"/>
                </p:ext>
              </p:extLst>
            </p:nvPr>
          </p:nvGraphicFramePr>
          <p:xfrm>
            <a:off x="7599108" y="2291597"/>
            <a:ext cx="3868737" cy="1719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71" name="Equation" r:id="rId5" imgW="4114800" imgH="1828800" progId="Equation.DSMT4">
                    <p:embed/>
                  </p:oleObj>
                </mc:Choice>
                <mc:Fallback>
                  <p:oleObj name="Equation" r:id="rId5" imgW="4114800" imgH="1828800" progId="Equation.DSMT4">
                    <p:embed/>
                    <p:pic>
                      <p:nvPicPr>
                        <p:cNvPr id="8" name="אובייקט 5">
                          <a:extLst>
                            <a:ext uri="{FF2B5EF4-FFF2-40B4-BE49-F238E27FC236}">
                              <a16:creationId xmlns:a16="http://schemas.microsoft.com/office/drawing/2014/main" xmlns="" id="{C05E3C71-DFD1-4515-ABDB-39E960CCC4F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599108" y="2291597"/>
                          <a:ext cx="3868737" cy="17192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ounded Rectangle 8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7410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xmlns="" id="{4ED39C1B-80BF-4C73-A857-6AB83FDE20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9" t="3439" r="22799" b="3095"/>
          <a:stretch/>
        </p:blipFill>
        <p:spPr>
          <a:xfrm>
            <a:off x="592977" y="1081361"/>
            <a:ext cx="6737722" cy="562165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52B3D74C-EC9F-4079-8756-821631300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489305" y="890340"/>
            <a:ext cx="4408227" cy="2129051"/>
            <a:chOff x="7421837" y="2099208"/>
            <a:chExt cx="4408227" cy="2129051"/>
          </a:xfrm>
        </p:grpSpPr>
        <p:sp>
          <p:nvSpPr>
            <p:cNvPr id="6" name="Rectangle 5"/>
            <p:cNvSpPr/>
            <p:nvPr/>
          </p:nvSpPr>
          <p:spPr>
            <a:xfrm>
              <a:off x="7421837" y="2099208"/>
              <a:ext cx="4408227" cy="212905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8" name="אובייקט 5">
              <a:extLst>
                <a:ext uri="{FF2B5EF4-FFF2-40B4-BE49-F238E27FC236}">
                  <a16:creationId xmlns:a16="http://schemas.microsoft.com/office/drawing/2014/main" xmlns="" id="{C05E3C71-DFD1-4515-ABDB-39E960CCC4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88229739"/>
                </p:ext>
              </p:extLst>
            </p:nvPr>
          </p:nvGraphicFramePr>
          <p:xfrm>
            <a:off x="7599108" y="2291597"/>
            <a:ext cx="3868737" cy="1719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95" name="Equation" r:id="rId5" imgW="4114800" imgH="1828800" progId="Equation.DSMT4">
                    <p:embed/>
                  </p:oleObj>
                </mc:Choice>
                <mc:Fallback>
                  <p:oleObj name="Equation" r:id="rId5" imgW="4114800" imgH="1828800" progId="Equation.DSMT4">
                    <p:embed/>
                    <p:pic>
                      <p:nvPicPr>
                        <p:cNvPr id="8" name="אובייקט 5">
                          <a:extLst>
                            <a:ext uri="{FF2B5EF4-FFF2-40B4-BE49-F238E27FC236}">
                              <a16:creationId xmlns:a16="http://schemas.microsoft.com/office/drawing/2014/main" xmlns="" id="{C05E3C71-DFD1-4515-ABDB-39E960CCC4F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599108" y="2291597"/>
                          <a:ext cx="3868737" cy="17192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4091" y="4606548"/>
            <a:ext cx="3667125" cy="1333500"/>
          </a:xfrm>
          <a:prstGeom prst="rect">
            <a:avLst/>
          </a:prstGeom>
          <a:ln>
            <a:noFill/>
          </a:ln>
          <a:effectLst>
            <a:glow rad="127000">
              <a:schemeClr val="accent6"/>
            </a:glow>
          </a:effectLst>
        </p:spPr>
      </p:pic>
      <p:sp>
        <p:nvSpPr>
          <p:cNvPr id="9" name="Rounded Rectangle 8"/>
          <p:cNvSpPr/>
          <p:nvPr/>
        </p:nvSpPr>
        <p:spPr>
          <a:xfrm>
            <a:off x="3554598" y="3254872"/>
            <a:ext cx="1869809" cy="1013224"/>
          </a:xfrm>
          <a:prstGeom prst="roundRect">
            <a:avLst/>
          </a:prstGeom>
          <a:solidFill>
            <a:schemeClr val="accent6">
              <a:alpha val="1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382362">
            <a:off x="5907547" y="4475226"/>
            <a:ext cx="140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347546" y="4341272"/>
            <a:ext cx="1777047" cy="75905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342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ישיבה, שולחן, חדר&#10;&#10;התיאור נוצר באופן אוטומטי">
            <a:extLst>
              <a:ext uri="{FF2B5EF4-FFF2-40B4-BE49-F238E27FC236}">
                <a16:creationId xmlns:a16="http://schemas.microsoft.com/office/drawing/2014/main" xmlns="" id="{3A916AB4-1414-4EC1-974C-97FD650BE2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1" t="3783" r="8207" b="2922"/>
          <a:stretch/>
        </p:blipFill>
        <p:spPr>
          <a:xfrm>
            <a:off x="268357" y="464950"/>
            <a:ext cx="11654309" cy="620420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xmlns="" id="{979017DF-5C47-4913-A162-3145FFB21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67474" y="2936117"/>
            <a:ext cx="4408227" cy="2129051"/>
            <a:chOff x="7421837" y="2099208"/>
            <a:chExt cx="4408227" cy="2129051"/>
          </a:xfrm>
        </p:grpSpPr>
        <p:sp>
          <p:nvSpPr>
            <p:cNvPr id="8" name="Rectangle 7"/>
            <p:cNvSpPr/>
            <p:nvPr/>
          </p:nvSpPr>
          <p:spPr>
            <a:xfrm>
              <a:off x="7421837" y="2099208"/>
              <a:ext cx="4408227" cy="212905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9" name="אובייקט 5">
              <a:extLst>
                <a:ext uri="{FF2B5EF4-FFF2-40B4-BE49-F238E27FC236}">
                  <a16:creationId xmlns:a16="http://schemas.microsoft.com/office/drawing/2014/main" xmlns="" id="{C05E3C71-DFD1-4515-ABDB-39E960CCC4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3135066"/>
                </p:ext>
              </p:extLst>
            </p:nvPr>
          </p:nvGraphicFramePr>
          <p:xfrm>
            <a:off x="7599108" y="2291597"/>
            <a:ext cx="3868737" cy="1719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19" name="Equation" r:id="rId5" imgW="4114800" imgH="1828800" progId="Equation.DSMT4">
                    <p:embed/>
                  </p:oleObj>
                </mc:Choice>
                <mc:Fallback>
                  <p:oleObj name="Equation" r:id="rId5" imgW="4114800" imgH="1828800" progId="Equation.DSMT4">
                    <p:embed/>
                    <p:pic>
                      <p:nvPicPr>
                        <p:cNvPr id="9" name="אובייקט 5">
                          <a:extLst>
                            <a:ext uri="{FF2B5EF4-FFF2-40B4-BE49-F238E27FC236}">
                              <a16:creationId xmlns:a16="http://schemas.microsoft.com/office/drawing/2014/main" xmlns="" id="{C05E3C71-DFD1-4515-ABDB-39E960CCC4F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599108" y="2291597"/>
                          <a:ext cx="3868737" cy="17192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TextBox 9"/>
          <p:cNvSpPr txBox="1"/>
          <p:nvPr/>
        </p:nvSpPr>
        <p:spPr>
          <a:xfrm rot="20801517">
            <a:off x="8958020" y="5192919"/>
            <a:ext cx="1646605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Mass bouncing </a:t>
            </a:r>
          </a:p>
          <a:p>
            <a:pPr algn="ctr"/>
            <a:r>
              <a:rPr lang="en-US" dirty="0"/>
              <a:t>All but PD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811147" y="4200041"/>
            <a:ext cx="1394846" cy="102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173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xmlns="" id="{E6303683-8049-496A-BE0E-2D7AFF454F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9" t="3782" r="8369" b="3095"/>
          <a:stretch/>
        </p:blipFill>
        <p:spPr>
          <a:xfrm>
            <a:off x="440353" y="497158"/>
            <a:ext cx="11276365" cy="603335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EF675822-07FD-4128-82E3-17339DE62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801517">
            <a:off x="8555064" y="4913949"/>
            <a:ext cx="1646605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Mass bouncing </a:t>
            </a:r>
          </a:p>
          <a:p>
            <a:pPr algn="ctr"/>
            <a:r>
              <a:rPr lang="en-US" dirty="0"/>
              <a:t>All but PD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408191" y="3921071"/>
            <a:ext cx="1394846" cy="102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212491" y="2905120"/>
            <a:ext cx="4408227" cy="2129051"/>
            <a:chOff x="7421837" y="2099208"/>
            <a:chExt cx="4408227" cy="2129051"/>
          </a:xfrm>
        </p:grpSpPr>
        <p:sp>
          <p:nvSpPr>
            <p:cNvPr id="9" name="Rectangle 8"/>
            <p:cNvSpPr/>
            <p:nvPr/>
          </p:nvSpPr>
          <p:spPr>
            <a:xfrm>
              <a:off x="7421837" y="2099208"/>
              <a:ext cx="4408227" cy="212905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0" name="אובייקט 5">
              <a:extLst>
                <a:ext uri="{FF2B5EF4-FFF2-40B4-BE49-F238E27FC236}">
                  <a16:creationId xmlns:a16="http://schemas.microsoft.com/office/drawing/2014/main" xmlns="" id="{C05E3C71-DFD1-4515-ABDB-39E960CCC4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1221842"/>
                </p:ext>
              </p:extLst>
            </p:nvPr>
          </p:nvGraphicFramePr>
          <p:xfrm>
            <a:off x="7599108" y="2291597"/>
            <a:ext cx="3868737" cy="1719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43" name="Equation" r:id="rId5" imgW="4114800" imgH="1828800" progId="Equation.DSMT4">
                    <p:embed/>
                  </p:oleObj>
                </mc:Choice>
                <mc:Fallback>
                  <p:oleObj name="Equation" r:id="rId5" imgW="4114800" imgH="1828800" progId="Equation.DSMT4">
                    <p:embed/>
                    <p:pic>
                      <p:nvPicPr>
                        <p:cNvPr id="10" name="אובייקט 5">
                          <a:extLst>
                            <a:ext uri="{FF2B5EF4-FFF2-40B4-BE49-F238E27FC236}">
                              <a16:creationId xmlns:a16="http://schemas.microsoft.com/office/drawing/2014/main" xmlns="" id="{C05E3C71-DFD1-4515-ABDB-39E960CCC4F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599108" y="2291597"/>
                          <a:ext cx="3868737" cy="17192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Rounded Rectangle 10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686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r" rtl="1"/>
                <a:r>
                  <a:rPr lang="he-IL" dirty="0"/>
                  <a:t>השוואה בין בקרים שונים - שוני במטריצה </a:t>
                </a:r>
                <a:r>
                  <a:rPr lang="en-US" dirty="0"/>
                  <a:t>B</a:t>
                </a:r>
                <a:r>
                  <a:rPr lang="he-IL" dirty="0"/>
                  <a:t/>
                </a:r>
                <a:br>
                  <a:rPr lang="he-IL" dirty="0"/>
                </a:br>
                <a:r>
                  <a:rPr lang="he-IL" sz="2400" dirty="0"/>
                  <a:t>לצורך פשטות נסתכל רק על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he-I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t="-4147" r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r" rtl="1"/>
            <a:r>
              <a:rPr lang="he-IL" b="1" dirty="0"/>
              <a:t>מאפייני הבקרים:</a:t>
            </a:r>
            <a:endParaRPr lang="en-US" b="1" dirty="0"/>
          </a:p>
          <a:p>
            <a:pPr algn="r" rtl="1"/>
            <a:endParaRPr lang="en-US" b="1" dirty="0"/>
          </a:p>
          <a:p>
            <a:pPr algn="r" rtl="1"/>
            <a:endParaRPr lang="en-US" b="1" dirty="0"/>
          </a:p>
          <a:p>
            <a:pPr marL="0" indent="0" algn="r" rtl="1">
              <a:buNone/>
            </a:pPr>
            <a:endParaRPr lang="en-US" b="1" dirty="0"/>
          </a:p>
          <a:p>
            <a:pPr algn="r" rtl="1"/>
            <a:r>
              <a:rPr lang="he-IL" dirty="0"/>
              <a:t>מטריצות האימפדנס:</a:t>
            </a:r>
            <a:endParaRPr lang="he-IL" b="1" dirty="0"/>
          </a:p>
          <a:p>
            <a:pPr marL="0" indent="0" algn="r" rtl="1">
              <a:buNone/>
            </a:pPr>
            <a:endParaRPr lang="en-US" b="1" dirty="0"/>
          </a:p>
          <a:p>
            <a:pPr algn="r" rtl="1"/>
            <a:endParaRPr lang="he-IL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078507" y="2409906"/>
          <a:ext cx="1910298" cy="1185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" name="Equation" r:id="rId4" imgW="736560" imgH="457200" progId="Equation.DSMT4">
                  <p:embed/>
                </p:oleObj>
              </mc:Choice>
              <mc:Fallback>
                <p:oleObj name="Equation" r:id="rId4" imgW="736560" imgH="4572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8507" y="2409906"/>
                        <a:ext cx="1910298" cy="11857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487118" y="2332334"/>
          <a:ext cx="3056933" cy="1250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0" name="Equation" r:id="rId6" imgW="1117440" imgH="457200" progId="Equation.DSMT4">
                  <p:embed/>
                </p:oleObj>
              </mc:Choice>
              <mc:Fallback>
                <p:oleObj name="Equation" r:id="rId6" imgW="1117440" imgH="457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87118" y="2332334"/>
                        <a:ext cx="3056933" cy="1250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תמונה 7">
            <a:extLst>
              <a:ext uri="{FF2B5EF4-FFF2-40B4-BE49-F238E27FC236}">
                <a16:creationId xmlns:a16="http://schemas.microsoft.com/office/drawing/2014/main" xmlns="" id="{8CD21140-93E2-41AC-9C8C-4B1EE4A418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graphicFrame>
        <p:nvGraphicFramePr>
          <p:cNvPr id="10" name="אובייקט 2">
            <a:extLst>
              <a:ext uri="{FF2B5EF4-FFF2-40B4-BE49-F238E27FC236}">
                <a16:creationId xmlns:a16="http://schemas.microsoft.com/office/drawing/2014/main" xmlns="" id="{A5E816D5-1139-493F-8E75-7B2C7A5F32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742172"/>
              </p:ext>
            </p:extLst>
          </p:nvPr>
        </p:nvGraphicFramePr>
        <p:xfrm>
          <a:off x="1354271" y="4212821"/>
          <a:ext cx="4460201" cy="2032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1" name="Equation" r:id="rId9" imgW="4012920" imgH="1828800" progId="Equation.DSMT4">
                  <p:embed/>
                </p:oleObj>
              </mc:Choice>
              <mc:Fallback>
                <p:oleObj name="Equation" r:id="rId9" imgW="4012920" imgH="1828800" progId="Equation.DSMT4">
                  <p:embed/>
                  <p:pic>
                    <p:nvPicPr>
                      <p:cNvPr id="10" name="אובייקט 2">
                        <a:extLst>
                          <a:ext uri="{FF2B5EF4-FFF2-40B4-BE49-F238E27FC236}">
                            <a16:creationId xmlns:a16="http://schemas.microsoft.com/office/drawing/2014/main" xmlns="" id="{A5E816D5-1139-493F-8E75-7B2C7A5F32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54271" y="4212821"/>
                        <a:ext cx="4460201" cy="2032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9391650" y="615315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2599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7" y="1673817"/>
            <a:ext cx="6912244" cy="518418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EF675822-07FD-4128-82E3-17339DE62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931365" y="4160484"/>
            <a:ext cx="4408227" cy="2129051"/>
            <a:chOff x="7520301" y="3168592"/>
            <a:chExt cx="4408227" cy="2129051"/>
          </a:xfrm>
        </p:grpSpPr>
        <p:sp>
          <p:nvSpPr>
            <p:cNvPr id="6" name="Rectangle 5"/>
            <p:cNvSpPr/>
            <p:nvPr/>
          </p:nvSpPr>
          <p:spPr>
            <a:xfrm>
              <a:off x="7520301" y="3168592"/>
              <a:ext cx="4408227" cy="212905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" name="אובייקט 2">
              <a:extLst>
                <a:ext uri="{FF2B5EF4-FFF2-40B4-BE49-F238E27FC236}">
                  <a16:creationId xmlns:a16="http://schemas.microsoft.com/office/drawing/2014/main" xmlns="" id="{A5E816D5-1139-493F-8E75-7B2C7A5F32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3974189"/>
                </p:ext>
              </p:extLst>
            </p:nvPr>
          </p:nvGraphicFramePr>
          <p:xfrm>
            <a:off x="7848063" y="3422408"/>
            <a:ext cx="3771900" cy="1719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1" name="Equation" r:id="rId5" imgW="4012920" imgH="1828800" progId="Equation.DSMT4">
                    <p:embed/>
                  </p:oleObj>
                </mc:Choice>
                <mc:Fallback>
                  <p:oleObj name="Equation" r:id="rId5" imgW="4012920" imgH="1828800" progId="Equation.DSMT4">
                    <p:embed/>
                    <p:pic>
                      <p:nvPicPr>
                        <p:cNvPr id="3" name="אובייקט 2">
                          <a:extLst>
                            <a:ext uri="{FF2B5EF4-FFF2-40B4-BE49-F238E27FC236}">
                              <a16:creationId xmlns:a16="http://schemas.microsoft.com/office/drawing/2014/main" xmlns="" id="{A5E816D5-1139-493F-8E75-7B2C7A5F32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848063" y="3422408"/>
                          <a:ext cx="3771900" cy="1719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427" y="958474"/>
            <a:ext cx="5181600" cy="131445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7392691" y="1740762"/>
            <a:ext cx="4161193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10113221" y="1007875"/>
            <a:ext cx="1822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Mass attached to a spring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277350" y="1138480"/>
            <a:ext cx="787508" cy="45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829300" y="3580108"/>
            <a:ext cx="917306" cy="306092"/>
          </a:xfrm>
          <a:prstGeom prst="roundRect">
            <a:avLst/>
          </a:prstGeom>
          <a:solidFill>
            <a:schemeClr val="accent6">
              <a:alpha val="1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19135643">
            <a:off x="6558476" y="2553436"/>
            <a:ext cx="140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6726264" y="2588217"/>
            <a:ext cx="1038387" cy="883403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8741045" y="2944678"/>
            <a:ext cx="1642820" cy="1021556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Virtual mass effect on the impact inertia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9624448" y="2123268"/>
            <a:ext cx="30996" cy="728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5597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שולחן, חדר&#10;&#10;התיאור נוצר באופן אוטומטי">
            <a:extLst>
              <a:ext uri="{FF2B5EF4-FFF2-40B4-BE49-F238E27FC236}">
                <a16:creationId xmlns:a16="http://schemas.microsoft.com/office/drawing/2014/main" xmlns="" id="{AFB6DB51-5310-42C7-906E-555A62DC34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7" t="2752" r="23206" b="2752"/>
          <a:stretch/>
        </p:blipFill>
        <p:spPr>
          <a:xfrm>
            <a:off x="904475" y="433841"/>
            <a:ext cx="7650590" cy="642415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EF675822-07FD-4128-82E3-17339DE62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73805" y="3633542"/>
            <a:ext cx="4408227" cy="2129051"/>
            <a:chOff x="7520301" y="3168592"/>
            <a:chExt cx="4408227" cy="2129051"/>
          </a:xfrm>
        </p:grpSpPr>
        <p:sp>
          <p:nvSpPr>
            <p:cNvPr id="9" name="Rectangle 8"/>
            <p:cNvSpPr/>
            <p:nvPr/>
          </p:nvSpPr>
          <p:spPr>
            <a:xfrm>
              <a:off x="7520301" y="3168592"/>
              <a:ext cx="4408227" cy="212905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0" name="אובייקט 2">
              <a:extLst>
                <a:ext uri="{FF2B5EF4-FFF2-40B4-BE49-F238E27FC236}">
                  <a16:creationId xmlns:a16="http://schemas.microsoft.com/office/drawing/2014/main" xmlns="" id="{A5E816D5-1139-493F-8E75-7B2C7A5F32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6023946"/>
                </p:ext>
              </p:extLst>
            </p:nvPr>
          </p:nvGraphicFramePr>
          <p:xfrm>
            <a:off x="7848063" y="3422408"/>
            <a:ext cx="3771900" cy="1719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15" name="Equation" r:id="rId5" imgW="4012920" imgH="1828800" progId="Equation.DSMT4">
                    <p:embed/>
                  </p:oleObj>
                </mc:Choice>
                <mc:Fallback>
                  <p:oleObj name="Equation" r:id="rId5" imgW="4012920" imgH="1828800" progId="Equation.DSMT4">
                    <p:embed/>
                    <p:pic>
                      <p:nvPicPr>
                        <p:cNvPr id="10" name="אובייקט 2">
                          <a:extLst>
                            <a:ext uri="{FF2B5EF4-FFF2-40B4-BE49-F238E27FC236}">
                              <a16:creationId xmlns:a16="http://schemas.microsoft.com/office/drawing/2014/main" xmlns="" id="{A5E816D5-1139-493F-8E75-7B2C7A5F32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848063" y="3422408"/>
                          <a:ext cx="3771900" cy="1719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2659" y="710393"/>
            <a:ext cx="2605572" cy="2232428"/>
          </a:xfrm>
          <a:prstGeom prst="rect">
            <a:avLst/>
          </a:prstGeom>
          <a:effectLst>
            <a:glow rad="177800">
              <a:schemeClr val="accent6">
                <a:alpha val="40000"/>
              </a:schemeClr>
            </a:glow>
          </a:effectLst>
        </p:spPr>
      </p:pic>
      <p:sp>
        <p:nvSpPr>
          <p:cNvPr id="12" name="TextBox 11"/>
          <p:cNvSpPr txBox="1"/>
          <p:nvPr/>
        </p:nvSpPr>
        <p:spPr>
          <a:xfrm flipH="1">
            <a:off x="8942520" y="3100147"/>
            <a:ext cx="26519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/>
              <a:t>Mass attached to a spring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0244379" y="2789695"/>
            <a:ext cx="57343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9144000" y="3239145"/>
            <a:ext cx="542442" cy="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392925">
            <a:off x="6589474" y="1654535"/>
            <a:ext cx="140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439905" y="1673817"/>
            <a:ext cx="3208149" cy="63543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4633994" y="697424"/>
            <a:ext cx="635430" cy="1022889"/>
          </a:xfrm>
          <a:prstGeom prst="roundRect">
            <a:avLst/>
          </a:prstGeom>
          <a:solidFill>
            <a:schemeClr val="accent6">
              <a:alpha val="18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391650" y="615315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9887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EF675822-07FD-4128-82E3-17339DE62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pic>
        <p:nvPicPr>
          <p:cNvPr id="5" name="תמונה 4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xmlns="" id="{AE7D01A2-4753-40B0-89BF-5473449F29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3" t="2407" r="8044" b="3267"/>
          <a:stretch/>
        </p:blipFill>
        <p:spPr>
          <a:xfrm>
            <a:off x="353767" y="1983782"/>
            <a:ext cx="8806174" cy="470748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27310" y="0"/>
            <a:ext cx="4408227" cy="2129051"/>
            <a:chOff x="7520301" y="3168592"/>
            <a:chExt cx="4408227" cy="2129051"/>
          </a:xfrm>
        </p:grpSpPr>
        <p:sp>
          <p:nvSpPr>
            <p:cNvPr id="9" name="Rectangle 8"/>
            <p:cNvSpPr/>
            <p:nvPr/>
          </p:nvSpPr>
          <p:spPr>
            <a:xfrm>
              <a:off x="7520301" y="3168592"/>
              <a:ext cx="4408227" cy="212905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0" name="אובייקט 2">
              <a:extLst>
                <a:ext uri="{FF2B5EF4-FFF2-40B4-BE49-F238E27FC236}">
                  <a16:creationId xmlns:a16="http://schemas.microsoft.com/office/drawing/2014/main" xmlns="" id="{A5E816D5-1139-493F-8E75-7B2C7A5F32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6298887"/>
                </p:ext>
              </p:extLst>
            </p:nvPr>
          </p:nvGraphicFramePr>
          <p:xfrm>
            <a:off x="7848063" y="3422408"/>
            <a:ext cx="3771900" cy="1719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39" name="Equation" r:id="rId5" imgW="4012920" imgH="1828800" progId="Equation.DSMT4">
                    <p:embed/>
                  </p:oleObj>
                </mc:Choice>
                <mc:Fallback>
                  <p:oleObj name="Equation" r:id="rId5" imgW="4012920" imgH="1828800" progId="Equation.DSMT4">
                    <p:embed/>
                    <p:pic>
                      <p:nvPicPr>
                        <p:cNvPr id="10" name="אובייקט 2">
                          <a:extLst>
                            <a:ext uri="{FF2B5EF4-FFF2-40B4-BE49-F238E27FC236}">
                              <a16:creationId xmlns:a16="http://schemas.microsoft.com/office/drawing/2014/main" xmlns="" id="{A5E816D5-1139-493F-8E75-7B2C7A5F32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848063" y="3422408"/>
                          <a:ext cx="3771900" cy="1719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Rounded Rectangle 7"/>
          <p:cNvSpPr/>
          <p:nvPr/>
        </p:nvSpPr>
        <p:spPr>
          <a:xfrm>
            <a:off x="9391650" y="615315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233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EF675822-07FD-4128-82E3-17339DE62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pic>
        <p:nvPicPr>
          <p:cNvPr id="5" name="תמונה 4" descr="תמונה שמכילה טקסט, מפה, חדר&#10;&#10;התיאור נוצר באופן אוטומטי">
            <a:extLst>
              <a:ext uri="{FF2B5EF4-FFF2-40B4-BE49-F238E27FC236}">
                <a16:creationId xmlns:a16="http://schemas.microsoft.com/office/drawing/2014/main" xmlns="" id="{F926B938-1C07-4611-AED9-6364FD4873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7" t="2922" r="22473" b="3267"/>
          <a:stretch/>
        </p:blipFill>
        <p:spPr>
          <a:xfrm>
            <a:off x="2000839" y="0"/>
            <a:ext cx="7902578" cy="656743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73805" y="3633542"/>
            <a:ext cx="4408227" cy="2129051"/>
            <a:chOff x="7520301" y="3168592"/>
            <a:chExt cx="4408227" cy="2129051"/>
          </a:xfrm>
        </p:grpSpPr>
        <p:sp>
          <p:nvSpPr>
            <p:cNvPr id="9" name="Rectangle 8"/>
            <p:cNvSpPr/>
            <p:nvPr/>
          </p:nvSpPr>
          <p:spPr>
            <a:xfrm>
              <a:off x="7520301" y="3168592"/>
              <a:ext cx="4408227" cy="212905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0" name="אובייקט 2">
              <a:extLst>
                <a:ext uri="{FF2B5EF4-FFF2-40B4-BE49-F238E27FC236}">
                  <a16:creationId xmlns:a16="http://schemas.microsoft.com/office/drawing/2014/main" xmlns="" id="{A5E816D5-1139-493F-8E75-7B2C7A5F32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52768103"/>
                </p:ext>
              </p:extLst>
            </p:nvPr>
          </p:nvGraphicFramePr>
          <p:xfrm>
            <a:off x="7848063" y="3422408"/>
            <a:ext cx="3771900" cy="1719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3" name="Equation" r:id="rId5" imgW="4012920" imgH="1828800" progId="Equation.DSMT4">
                    <p:embed/>
                  </p:oleObj>
                </mc:Choice>
                <mc:Fallback>
                  <p:oleObj name="Equation" r:id="rId5" imgW="4012920" imgH="1828800" progId="Equation.DSMT4">
                    <p:embed/>
                    <p:pic>
                      <p:nvPicPr>
                        <p:cNvPr id="10" name="אובייקט 2">
                          <a:extLst>
                            <a:ext uri="{FF2B5EF4-FFF2-40B4-BE49-F238E27FC236}">
                              <a16:creationId xmlns:a16="http://schemas.microsoft.com/office/drawing/2014/main" xmlns="" id="{A5E816D5-1139-493F-8E75-7B2C7A5F32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848063" y="3422408"/>
                          <a:ext cx="3771900" cy="1719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Rounded Rectangle 7"/>
          <p:cNvSpPr/>
          <p:nvPr/>
        </p:nvSpPr>
        <p:spPr>
          <a:xfrm>
            <a:off x="9391650" y="615315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8506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EF675822-07FD-4128-82E3-17339DE62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pic>
        <p:nvPicPr>
          <p:cNvPr id="5" name="תמונה 4" descr="תמונה שמכילה טקסט, שולחן, ישיבה, מחשב נישא&#10;&#10;התיאור נוצר באופן אוטומטי">
            <a:extLst>
              <a:ext uri="{FF2B5EF4-FFF2-40B4-BE49-F238E27FC236}">
                <a16:creationId xmlns:a16="http://schemas.microsoft.com/office/drawing/2014/main" xmlns="" id="{1E4AB007-7D32-42E2-82AA-CCFAA8271C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6" t="3610" r="8451" b="3095"/>
          <a:stretch/>
        </p:blipFill>
        <p:spPr>
          <a:xfrm>
            <a:off x="780735" y="1151954"/>
            <a:ext cx="10438807" cy="555712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470058" y="3227143"/>
            <a:ext cx="4408227" cy="2129051"/>
            <a:chOff x="7520301" y="3168592"/>
            <a:chExt cx="4408227" cy="2129051"/>
          </a:xfrm>
        </p:grpSpPr>
        <p:sp>
          <p:nvSpPr>
            <p:cNvPr id="9" name="Rectangle 8"/>
            <p:cNvSpPr/>
            <p:nvPr/>
          </p:nvSpPr>
          <p:spPr>
            <a:xfrm>
              <a:off x="7520301" y="3168592"/>
              <a:ext cx="4408227" cy="212905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0" name="אובייקט 2">
              <a:extLst>
                <a:ext uri="{FF2B5EF4-FFF2-40B4-BE49-F238E27FC236}">
                  <a16:creationId xmlns:a16="http://schemas.microsoft.com/office/drawing/2014/main" xmlns="" id="{A5E816D5-1139-493F-8E75-7B2C7A5F32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5226704"/>
                </p:ext>
              </p:extLst>
            </p:nvPr>
          </p:nvGraphicFramePr>
          <p:xfrm>
            <a:off x="7848063" y="3422408"/>
            <a:ext cx="3771900" cy="1719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87" name="Equation" r:id="rId5" imgW="4012920" imgH="1828800" progId="Equation.DSMT4">
                    <p:embed/>
                  </p:oleObj>
                </mc:Choice>
                <mc:Fallback>
                  <p:oleObj name="Equation" r:id="rId5" imgW="4012920" imgH="1828800" progId="Equation.DSMT4">
                    <p:embed/>
                    <p:pic>
                      <p:nvPicPr>
                        <p:cNvPr id="10" name="אובייקט 2">
                          <a:extLst>
                            <a:ext uri="{FF2B5EF4-FFF2-40B4-BE49-F238E27FC236}">
                              <a16:creationId xmlns:a16="http://schemas.microsoft.com/office/drawing/2014/main" xmlns="" id="{A5E816D5-1139-493F-8E75-7B2C7A5F32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848063" y="3422408"/>
                          <a:ext cx="3771900" cy="1719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TextBox 10"/>
          <p:cNvSpPr txBox="1"/>
          <p:nvPr/>
        </p:nvSpPr>
        <p:spPr>
          <a:xfrm rot="20801517">
            <a:off x="8990493" y="4928463"/>
            <a:ext cx="1646605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Mass bouncing </a:t>
            </a:r>
          </a:p>
          <a:p>
            <a:pPr algn="ctr"/>
            <a:r>
              <a:rPr lang="en-US" dirty="0"/>
              <a:t>All but PD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843620" y="3935585"/>
            <a:ext cx="1394846" cy="102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032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1"/>
            <a:r>
              <a:rPr lang="he-IL" dirty="0"/>
              <a:t>הסימולציה בוצעה כחלק מההנחיות לתחילת הפרויקט, על מנת לקבל תחושה על אופן הבנייה והפעולה של בקרת אימפדנס.</a:t>
            </a:r>
          </a:p>
          <a:p>
            <a:pPr algn="just" rtl="1"/>
            <a:endParaRPr lang="en-US" dirty="0"/>
          </a:p>
          <a:p>
            <a:pPr algn="just" rtl="1"/>
            <a:r>
              <a:rPr lang="he-IL" dirty="0"/>
              <a:t>בוצעה ב </a:t>
            </a:r>
            <a:r>
              <a:rPr lang="en-US" dirty="0"/>
              <a:t>Simulink</a:t>
            </a:r>
            <a:r>
              <a:rPr lang="he-IL" dirty="0"/>
              <a:t> (תוך כדי מידול סביבה פיזיקלית בחבילת </a:t>
            </a:r>
            <a:r>
              <a:rPr lang="en-US" dirty="0"/>
              <a:t>Sim Scape</a:t>
            </a:r>
            <a:r>
              <a:rPr lang="he-IL" dirty="0"/>
              <a:t>) ומתבססת על נוסחאות 7,8 במאמר של מרים </a:t>
            </a:r>
            <a:r>
              <a:rPr lang="he-IL" dirty="0" err="1"/>
              <a:t>זקסנהויז</a:t>
            </a:r>
            <a:r>
              <a:rPr lang="he-IL" dirty="0"/>
              <a:t> ותומר ולנסי.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8</a:t>
            </a:fld>
            <a:endParaRPr lang="he-IL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1196"/>
          <a:stretch/>
        </p:blipFill>
        <p:spPr>
          <a:xfrm>
            <a:off x="4222750" y="4244505"/>
            <a:ext cx="2770187" cy="2252339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xmlns="" id="{5FD54F8B-6480-4892-9DE9-404AD055A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dirty="0"/>
              <a:t>למידה תאורטית של אימפדנס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238452" y="351448"/>
            <a:ext cx="87025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/>
              <a:t>סימולציית </a:t>
            </a:r>
            <a:r>
              <a:rPr lang="en-US"/>
              <a:t>Simulink</a:t>
            </a:r>
            <a:r>
              <a:rPr lang="he-IL"/>
              <a:t> להדגמת בקרת אימפדנס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206357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xmlns="" id="{9BEA9945-6779-4AF1-A479-989BAFFD27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2" t="3610" r="8532" b="3439"/>
          <a:stretch/>
        </p:blipFill>
        <p:spPr>
          <a:xfrm>
            <a:off x="98562" y="696687"/>
            <a:ext cx="11193113" cy="596598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EF675822-07FD-4128-82E3-17339DE62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05600" y="3038457"/>
            <a:ext cx="4408227" cy="2129051"/>
            <a:chOff x="7520301" y="3168592"/>
            <a:chExt cx="4408227" cy="2129051"/>
          </a:xfrm>
        </p:grpSpPr>
        <p:sp>
          <p:nvSpPr>
            <p:cNvPr id="9" name="Rectangle 8"/>
            <p:cNvSpPr/>
            <p:nvPr/>
          </p:nvSpPr>
          <p:spPr>
            <a:xfrm>
              <a:off x="7520301" y="3168592"/>
              <a:ext cx="4408227" cy="212905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0" name="אובייקט 2">
              <a:extLst>
                <a:ext uri="{FF2B5EF4-FFF2-40B4-BE49-F238E27FC236}">
                  <a16:creationId xmlns:a16="http://schemas.microsoft.com/office/drawing/2014/main" xmlns="" id="{A5E816D5-1139-493F-8E75-7B2C7A5F32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1805581"/>
                </p:ext>
              </p:extLst>
            </p:nvPr>
          </p:nvGraphicFramePr>
          <p:xfrm>
            <a:off x="7848063" y="3422408"/>
            <a:ext cx="3771900" cy="1719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11" name="Equation" r:id="rId5" imgW="4012920" imgH="1828800" progId="Equation.DSMT4">
                    <p:embed/>
                  </p:oleObj>
                </mc:Choice>
                <mc:Fallback>
                  <p:oleObj name="Equation" r:id="rId5" imgW="4012920" imgH="1828800" progId="Equation.DSMT4">
                    <p:embed/>
                    <p:pic>
                      <p:nvPicPr>
                        <p:cNvPr id="10" name="אובייקט 2">
                          <a:extLst>
                            <a:ext uri="{FF2B5EF4-FFF2-40B4-BE49-F238E27FC236}">
                              <a16:creationId xmlns:a16="http://schemas.microsoft.com/office/drawing/2014/main" xmlns="" id="{A5E816D5-1139-493F-8E75-7B2C7A5F32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848063" y="3422408"/>
                          <a:ext cx="3771900" cy="1719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TextBox 10"/>
          <p:cNvSpPr txBox="1"/>
          <p:nvPr/>
        </p:nvSpPr>
        <p:spPr>
          <a:xfrm rot="20801517">
            <a:off x="8526035" y="4652692"/>
            <a:ext cx="1646605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Mass bouncing </a:t>
            </a:r>
          </a:p>
          <a:p>
            <a:pPr algn="ctr"/>
            <a:r>
              <a:rPr lang="en-US" dirty="0"/>
              <a:t>All but PD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379162" y="3659814"/>
            <a:ext cx="1394846" cy="102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668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DAF79E92-7BFF-44A1-907E-E9E979267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מסקנות בקרת אימפדנס עד כה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E2844535-92BA-46A0-82D9-BBF7D3CDE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dirty="0"/>
              <a:t>על פניו נראה שהבקרה פועלת.</a:t>
            </a:r>
          </a:p>
          <a:p>
            <a:pPr algn="r" rtl="1">
              <a:lnSpc>
                <a:spcPct val="150000"/>
              </a:lnSpc>
            </a:pPr>
            <a:r>
              <a:rPr lang="he-IL" dirty="0"/>
              <a:t>ניתן לראות ששינוי פרמטרים באימפדנס גורמים לשינוי בהתנהגות הרובוט.</a:t>
            </a:r>
          </a:p>
          <a:p>
            <a:pPr algn="r" rtl="1">
              <a:lnSpc>
                <a:spcPct val="150000"/>
              </a:lnSpc>
            </a:pPr>
            <a:r>
              <a:rPr lang="he-IL" b="1" dirty="0"/>
              <a:t>למשל: </a:t>
            </a:r>
            <a:r>
              <a:rPr lang="he-IL" dirty="0"/>
              <a:t>הגדלת קבוע הקפיץ </a:t>
            </a:r>
            <a:r>
              <a:rPr lang="he-IL" dirty="0" err="1"/>
              <a:t>הוירטואלי</a:t>
            </a:r>
            <a:r>
              <a:rPr lang="he-IL" dirty="0"/>
              <a:t> גורמת לרובוט להתנהג באופן </a:t>
            </a:r>
            <a:r>
              <a:rPr lang="he-IL" dirty="0" err="1"/>
              <a:t>תונד</a:t>
            </a:r>
            <a:r>
              <a:rPr lang="he-IL" dirty="0"/>
              <a:t> יותר (האם זו ההתנהגות הרצויה?) </a:t>
            </a:r>
          </a:p>
          <a:p>
            <a:pPr algn="r" rtl="1">
              <a:lnSpc>
                <a:spcPct val="150000"/>
              </a:lnSpc>
            </a:pPr>
            <a:r>
              <a:rPr lang="he-IL" b="1" dirty="0"/>
              <a:t>למשל:</a:t>
            </a:r>
            <a:r>
              <a:rPr lang="he-IL" dirty="0"/>
              <a:t> הגדלת המסה </a:t>
            </a:r>
            <a:r>
              <a:rPr lang="he-IL" dirty="0" err="1"/>
              <a:t>הוירטואלית</a:t>
            </a:r>
            <a:r>
              <a:rPr lang="he-IL" dirty="0"/>
              <a:t> מגדילה את </a:t>
            </a:r>
            <a:r>
              <a:rPr lang="he-IL" dirty="0" err="1"/>
              <a:t>אינרצית</a:t>
            </a:r>
            <a:r>
              <a:rPr lang="he-IL" dirty="0"/>
              <a:t> הרובוט בעת ההתנגשות.</a:t>
            </a:r>
          </a:p>
        </p:txBody>
      </p:sp>
      <p:pic>
        <p:nvPicPr>
          <p:cNvPr id="4" name="תמונה 6">
            <a:extLst>
              <a:ext uri="{FF2B5EF4-FFF2-40B4-BE49-F238E27FC236}">
                <a16:creationId xmlns:a16="http://schemas.microsoft.com/office/drawing/2014/main" xmlns="" id="{EF675822-07FD-4128-82E3-17339DE6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5978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DAF79E92-7BFF-44A1-907E-E9E979267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מסקנות בקרת אימפדנס עד כה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E2844535-92BA-46A0-82D9-BBF7D3CDE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lnSpc>
                <a:spcPct val="150000"/>
              </a:lnSpc>
            </a:pPr>
            <a:r>
              <a:rPr lang="he-IL" b="1" dirty="0"/>
              <a:t>משימה בעדיפות עליונה: </a:t>
            </a:r>
            <a:r>
              <a:rPr lang="he-IL" dirty="0"/>
              <a:t>נדרשות עוד שעות עבודה לטובת מחקר התוצאות </a:t>
            </a:r>
            <a:r>
              <a:rPr lang="he-IL" dirty="0" err="1"/>
              <a:t>ודיבוג</a:t>
            </a:r>
            <a:r>
              <a:rPr lang="he-IL" dirty="0"/>
              <a:t> קוד הבקרה בהתאם.</a:t>
            </a:r>
          </a:p>
          <a:p>
            <a:pPr algn="r" rtl="1">
              <a:lnSpc>
                <a:spcPct val="150000"/>
              </a:lnSpc>
            </a:pPr>
            <a:endParaRPr lang="he-IL" dirty="0"/>
          </a:p>
          <a:p>
            <a:pPr algn="r" rtl="1">
              <a:lnSpc>
                <a:spcPct val="150000"/>
              </a:lnSpc>
            </a:pPr>
            <a:r>
              <a:rPr lang="he-IL" b="1" dirty="0"/>
              <a:t>המלצה של המנחה:</a:t>
            </a:r>
            <a:r>
              <a:rPr lang="he-IL" dirty="0"/>
              <a:t> פירוק הבקר לרכיבים ובחינת ההשפעה של כל רכיב על אופן פעולת הרובוט.</a:t>
            </a:r>
            <a:endParaRPr lang="he-IL" b="1" dirty="0"/>
          </a:p>
        </p:txBody>
      </p:sp>
      <p:pic>
        <p:nvPicPr>
          <p:cNvPr id="4" name="תמונה 6">
            <a:extLst>
              <a:ext uri="{FF2B5EF4-FFF2-40B4-BE49-F238E27FC236}">
                <a16:creationId xmlns:a16="http://schemas.microsoft.com/office/drawing/2014/main" xmlns="" id="{EF675822-07FD-4128-82E3-17339DE6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512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17 Funny Dogs To Brighten Your Day - Cute Dog Pho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636" y="1560629"/>
            <a:ext cx="6828651" cy="3414327"/>
          </a:xfrm>
          <a:prstGeom prst="rect">
            <a:avLst/>
          </a:prstGeom>
          <a:noFill/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2668978" y="4959458"/>
            <a:ext cx="6274475" cy="144655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ES" sz="4400" b="1" dirty="0" err="1">
                <a:latin typeface="Batang" panose="02030600000101010101" pitchFamily="18" charset="-127"/>
                <a:ea typeface="Batang" panose="02030600000101010101" pitchFamily="18" charset="-127"/>
              </a:rPr>
              <a:t>We</a:t>
            </a:r>
            <a:r>
              <a:rPr lang="es-ES" sz="4400" b="1" dirty="0">
                <a:latin typeface="Batang" panose="02030600000101010101" pitchFamily="18" charset="-127"/>
                <a:ea typeface="Batang" panose="02030600000101010101" pitchFamily="18" charset="-127"/>
              </a:rPr>
              <a:t> hope </a:t>
            </a:r>
            <a:r>
              <a:rPr lang="es-ES" sz="4400" b="1" dirty="0" err="1">
                <a:latin typeface="Batang" panose="02030600000101010101" pitchFamily="18" charset="-127"/>
                <a:ea typeface="Batang" panose="02030600000101010101" pitchFamily="18" charset="-127"/>
              </a:rPr>
              <a:t>you</a:t>
            </a:r>
            <a:r>
              <a:rPr lang="es-ES" sz="44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s-ES" sz="4400" b="1" dirty="0" err="1">
                <a:latin typeface="Batang" panose="02030600000101010101" pitchFamily="18" charset="-127"/>
                <a:ea typeface="Batang" panose="02030600000101010101" pitchFamily="18" charset="-127"/>
              </a:rPr>
              <a:t>enjoy</a:t>
            </a:r>
            <a:r>
              <a:rPr lang="es-ES" sz="4400" b="1" dirty="0">
                <a:latin typeface="Batang" panose="02030600000101010101" pitchFamily="18" charset="-127"/>
                <a:ea typeface="Batang" panose="02030600000101010101" pitchFamily="18" charset="-127"/>
              </a:rPr>
              <a:t>!</a:t>
            </a:r>
          </a:p>
          <a:p>
            <a:pPr algn="ctr"/>
            <a:r>
              <a:rPr lang="es-ES" sz="4400" b="1" dirty="0" err="1">
                <a:latin typeface="Batang" panose="02030600000101010101" pitchFamily="18" charset="-127"/>
                <a:ea typeface="Batang" panose="02030600000101010101" pitchFamily="18" charset="-127"/>
              </a:rPr>
              <a:t>Few</a:t>
            </a:r>
            <a:r>
              <a:rPr lang="es-ES" sz="44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sz="4400" b="1" dirty="0">
                <a:latin typeface="Batang" panose="02030600000101010101" pitchFamily="18" charset="-127"/>
                <a:ea typeface="Batang" panose="02030600000101010101" pitchFamily="18" charset="-127"/>
              </a:rPr>
              <a:t>more </a:t>
            </a:r>
            <a:r>
              <a:rPr lang="es-ES" sz="4400" b="1" dirty="0" err="1">
                <a:latin typeface="Batang" panose="02030600000101010101" pitchFamily="18" charset="-127"/>
                <a:ea typeface="Batang" panose="02030600000101010101" pitchFamily="18" charset="-127"/>
              </a:rPr>
              <a:t>slides</a:t>
            </a:r>
            <a:r>
              <a:rPr lang="es-ES" sz="4400" b="1" dirty="0">
                <a:latin typeface="Batang" panose="02030600000101010101" pitchFamily="18" charset="-127"/>
                <a:ea typeface="Batang" panose="02030600000101010101" pitchFamily="18" charset="-127"/>
              </a:rPr>
              <a:t> to </a:t>
            </a:r>
            <a:r>
              <a:rPr lang="es-ES" sz="4400" b="1" dirty="0" err="1">
                <a:latin typeface="Batang" panose="02030600000101010101" pitchFamily="18" charset="-127"/>
                <a:ea typeface="Batang" panose="02030600000101010101" pitchFamily="18" charset="-127"/>
              </a:rPr>
              <a:t>go</a:t>
            </a:r>
            <a:r>
              <a:rPr lang="es-ES" sz="4400" b="1" dirty="0">
                <a:latin typeface="Batang" panose="02030600000101010101" pitchFamily="18" charset="-127"/>
                <a:ea typeface="Batang" panose="02030600000101010101" pitchFamily="18" charset="-127"/>
              </a:rPr>
              <a:t>!</a:t>
            </a:r>
            <a:endParaRPr lang="en-US" sz="44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6" name="תמונה 6">
            <a:extLst>
              <a:ext uri="{FF2B5EF4-FFF2-40B4-BE49-F238E27FC236}">
                <a16:creationId xmlns:a16="http://schemas.microsoft.com/office/drawing/2014/main" xmlns="" id="{EF675822-07FD-4128-82E3-17339DE62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</p:pic>
      <p:sp>
        <p:nvSpPr>
          <p:cNvPr id="5" name="Rounded Rectangle 4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439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פירוט - חילוץ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r" rtl="1"/>
            <a:r>
              <a:rPr lang="he-IL" b="1" dirty="0"/>
              <a:t>שיטה נומרית: </a:t>
            </a:r>
            <a:r>
              <a:rPr lang="he-IL" dirty="0"/>
              <a:t>פתרון המשוואה:                               .</a:t>
            </a:r>
            <a:endParaRPr lang="es-ES" b="1" dirty="0"/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r>
              <a:rPr lang="he-IL" dirty="0"/>
              <a:t>שימוש בנגזרת נומרית של </a:t>
            </a:r>
            <a:r>
              <a:rPr lang="he-IL" dirty="0" err="1"/>
              <a:t>היעקוביאן</a:t>
            </a:r>
            <a:r>
              <a:rPr lang="he-IL" dirty="0"/>
              <a:t>  (גז</a:t>
            </a:r>
            <a:r>
              <a:rPr lang="es-ES" dirty="0"/>
              <a:t> </a:t>
            </a:r>
            <a:r>
              <a:rPr lang="he-IL" dirty="0"/>
              <a:t>ירה אחורית).</a:t>
            </a:r>
          </a:p>
          <a:p>
            <a:pPr marL="0" indent="0" algn="r" rtl="1">
              <a:buNone/>
            </a:pPr>
            <a:r>
              <a:rPr lang="he-IL" dirty="0"/>
              <a:t>כאשר </a:t>
            </a:r>
            <a:r>
              <a:rPr lang="he-IL" dirty="0" err="1"/>
              <a:t>העעקוביאן</a:t>
            </a:r>
            <a:r>
              <a:rPr lang="he-IL" dirty="0"/>
              <a:t> עצמו הוא תוצר של הסימולטור . מתקיים</a:t>
            </a:r>
            <a:r>
              <a:rPr lang="es-ES" dirty="0"/>
              <a:t>  </a:t>
            </a:r>
            <a:r>
              <a:rPr lang="he-IL" dirty="0"/>
              <a:t>              . . </a:t>
            </a:r>
          </a:p>
          <a:p>
            <a:pPr marL="0" indent="0" algn="r" rtl="1">
              <a:buNone/>
            </a:pPr>
            <a:r>
              <a:rPr lang="he-IL" b="1" dirty="0">
                <a:solidFill>
                  <a:srgbClr val="0DAB11"/>
                </a:solidFill>
              </a:rPr>
              <a:t>אין צורך לדעת מה הוא </a:t>
            </a:r>
            <a:r>
              <a:rPr lang="he-IL" b="1" dirty="0" err="1">
                <a:solidFill>
                  <a:srgbClr val="0DAB11"/>
                </a:solidFill>
              </a:rPr>
              <a:t>יעקוביאן</a:t>
            </a:r>
            <a:r>
              <a:rPr lang="he-IL" b="1" dirty="0">
                <a:solidFill>
                  <a:srgbClr val="0DAB11"/>
                </a:solidFill>
              </a:rPr>
              <a:t> הרובוט.</a:t>
            </a:r>
          </a:p>
          <a:p>
            <a:pPr marL="0" indent="0" algn="r" rtl="1">
              <a:buNone/>
            </a:pPr>
            <a:endParaRPr lang="he-IL" dirty="0">
              <a:solidFill>
                <a:srgbClr val="00B050"/>
              </a:solidFill>
            </a:endParaRPr>
          </a:p>
          <a:p>
            <a:pPr algn="r" rtl="1"/>
            <a:r>
              <a:rPr lang="he-IL" b="1" dirty="0"/>
              <a:t>שיטה אנליטית:</a:t>
            </a:r>
            <a:r>
              <a:rPr lang="he-IL" dirty="0"/>
              <a:t> פתרון המשוואה:</a:t>
            </a:r>
            <a:r>
              <a:rPr lang="he-IL" b="1" dirty="0"/>
              <a:t> </a:t>
            </a:r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r>
              <a:rPr lang="he-IL" dirty="0"/>
              <a:t>מתקיים</a:t>
            </a:r>
            <a:r>
              <a:rPr lang="en-US" dirty="0"/>
              <a:t>:</a:t>
            </a:r>
            <a:r>
              <a:rPr lang="he-IL" dirty="0"/>
              <a:t>                 .</a:t>
            </a:r>
            <a:endParaRPr lang="en-US" dirty="0"/>
          </a:p>
          <a:p>
            <a:pPr marL="0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r>
              <a:rPr lang="he-IL" b="1" dirty="0" err="1">
                <a:solidFill>
                  <a:srgbClr val="FF0000"/>
                </a:solidFill>
              </a:rPr>
              <a:t>יעקובאין</a:t>
            </a:r>
            <a:r>
              <a:rPr lang="he-IL" b="1" dirty="0">
                <a:solidFill>
                  <a:srgbClr val="FF0000"/>
                </a:solidFill>
              </a:rPr>
              <a:t> + </a:t>
            </a:r>
            <a:r>
              <a:rPr lang="he-IL" b="1" dirty="0" err="1">
                <a:solidFill>
                  <a:srgbClr val="FF0000"/>
                </a:solidFill>
              </a:rPr>
              <a:t>נגזרתו</a:t>
            </a:r>
            <a:r>
              <a:rPr lang="he-IL" b="1" dirty="0">
                <a:solidFill>
                  <a:srgbClr val="FF0000"/>
                </a:solidFill>
              </a:rPr>
              <a:t> אנליטיים.</a:t>
            </a:r>
          </a:p>
          <a:p>
            <a:pPr marL="0" indent="0" algn="r" rtl="1">
              <a:buNone/>
            </a:pPr>
            <a:endParaRPr lang="he-IL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517348"/>
              </p:ext>
            </p:extLst>
          </p:nvPr>
        </p:nvGraphicFramePr>
        <p:xfrm>
          <a:off x="7864475" y="463550"/>
          <a:ext cx="781050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" name="Equation" r:id="rId3" imgW="177480" imgH="228600" progId="Equation.DSMT4">
                  <p:embed/>
                </p:oleObj>
              </mc:Choice>
              <mc:Fallback>
                <p:oleObj name="Equation" r:id="rId3" imgW="17748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64475" y="463550"/>
                        <a:ext cx="781050" cy="1004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4" name="Picture 6" descr="My Little Pony Friendship is Magi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49" y="1415622"/>
            <a:ext cx="1228725" cy="122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ad Smiley Red - ClipArt Best - ClipArt Best - Cliparts.c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4908550"/>
            <a:ext cx="13589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09DA8CFF-971A-4E07-81A3-EF98C0948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graphicFrame>
        <p:nvGraphicFramePr>
          <p:cNvPr id="9" name="אובייקט 5">
            <a:extLst>
              <a:ext uri="{FF2B5EF4-FFF2-40B4-BE49-F238E27FC236}">
                <a16:creationId xmlns:a16="http://schemas.microsoft.com/office/drawing/2014/main" xmlns="" id="{487328F7-DD80-45B7-B3F9-BAEFF738A4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089909"/>
              </p:ext>
            </p:extLst>
          </p:nvPr>
        </p:nvGraphicFramePr>
        <p:xfrm>
          <a:off x="4745038" y="1627587"/>
          <a:ext cx="2608262" cy="61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0" name="Equation" r:id="rId8" imgW="1193760" imgH="279360" progId="Equation.DSMT4">
                  <p:embed/>
                </p:oleObj>
              </mc:Choice>
              <mc:Fallback>
                <p:oleObj name="Equation" r:id="rId8" imgW="1193760" imgH="279360" progId="Equation.DSMT4">
                  <p:embed/>
                  <p:pic>
                    <p:nvPicPr>
                      <p:cNvPr id="9" name="אובייקט 5">
                        <a:extLst>
                          <a:ext uri="{FF2B5EF4-FFF2-40B4-BE49-F238E27FC236}">
                            <a16:creationId xmlns:a16="http://schemas.microsoft.com/office/drawing/2014/main" xmlns="" id="{487328F7-DD80-45B7-B3F9-BAEFF738A4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45038" y="1627587"/>
                        <a:ext cx="2608262" cy="610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536230"/>
              </p:ext>
            </p:extLst>
          </p:nvPr>
        </p:nvGraphicFramePr>
        <p:xfrm>
          <a:off x="3127718" y="2832006"/>
          <a:ext cx="1434197" cy="516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1" name="Equation" r:id="rId10" imgW="634680" imgH="228600" progId="Equation.DSMT4">
                  <p:embed/>
                </p:oleObj>
              </mc:Choice>
              <mc:Fallback>
                <p:oleObj name="Equation" r:id="rId10" imgW="63468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27718" y="2832006"/>
                        <a:ext cx="1434197" cy="516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אובייקט 5">
            <a:extLst>
              <a:ext uri="{FF2B5EF4-FFF2-40B4-BE49-F238E27FC236}">
                <a16:creationId xmlns:a16="http://schemas.microsoft.com/office/drawing/2014/main" xmlns="" id="{487328F7-DD80-45B7-B3F9-BAEFF738A4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790804"/>
              </p:ext>
            </p:extLst>
          </p:nvPr>
        </p:nvGraphicFramePr>
        <p:xfrm>
          <a:off x="4516438" y="3932637"/>
          <a:ext cx="2608262" cy="61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2" name="Equation" r:id="rId12" imgW="1193760" imgH="279360" progId="Equation.DSMT4">
                  <p:embed/>
                </p:oleObj>
              </mc:Choice>
              <mc:Fallback>
                <p:oleObj name="Equation" r:id="rId12" imgW="1193760" imgH="279360" progId="Equation.DSMT4">
                  <p:embed/>
                  <p:pic>
                    <p:nvPicPr>
                      <p:cNvPr id="12" name="אובייקט 5">
                        <a:extLst>
                          <a:ext uri="{FF2B5EF4-FFF2-40B4-BE49-F238E27FC236}">
                            <a16:creationId xmlns:a16="http://schemas.microsoft.com/office/drawing/2014/main" xmlns="" id="{487328F7-DD80-45B7-B3F9-BAEFF738A4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16438" y="3932637"/>
                        <a:ext cx="2608262" cy="610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361827"/>
              </p:ext>
            </p:extLst>
          </p:nvPr>
        </p:nvGraphicFramePr>
        <p:xfrm>
          <a:off x="8847138" y="4832350"/>
          <a:ext cx="146367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3" name="Equation" r:id="rId14" imgW="647640" imgH="228600" progId="Equation.DSMT4">
                  <p:embed/>
                </p:oleObj>
              </mc:Choice>
              <mc:Fallback>
                <p:oleObj name="Equation" r:id="rId14" imgW="647640" imgH="2286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847138" y="4832350"/>
                        <a:ext cx="1463675" cy="515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ounded Rectangle 14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בקרת אימפדנס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894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מידול מנגנון מחבר קפיצי ב-</a:t>
            </a:r>
            <a:r>
              <a:rPr lang="en-US" dirty="0"/>
              <a:t> </a:t>
            </a:r>
            <a:r>
              <a:rPr lang="en-US" dirty="0" err="1"/>
              <a:t>MuJoCo</a:t>
            </a:r>
            <a:endParaRPr lang="en-US" dirty="0"/>
          </a:p>
        </p:txBody>
      </p:sp>
      <p:pic>
        <p:nvPicPr>
          <p:cNvPr id="6" name="PD2">
            <a:hlinkClick r:id="" action="ppaction://media"/>
            <a:extLst>
              <a:ext uri="{FF2B5EF4-FFF2-40B4-BE49-F238E27FC236}">
                <a16:creationId xmlns:a16="http://schemas.microsoft.com/office/drawing/2014/main" xmlns="" id="{3762AF6C-3510-45D8-BC24-6AE942E513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4117956"/>
            <a:ext cx="4048458" cy="2218034"/>
          </a:xfr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08B9EB4F-10D2-4DF0-B04B-A095C5DEE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סטטוס נוכחי</a:t>
            </a:r>
            <a:endParaRPr lang="en-US" dirty="0"/>
          </a:p>
        </p:txBody>
      </p:sp>
      <p:pic>
        <p:nvPicPr>
          <p:cNvPr id="7" name="imp2">
            <a:hlinkClick r:id="" action="ppaction://media"/>
            <a:extLst>
              <a:ext uri="{FF2B5EF4-FFF2-40B4-BE49-F238E27FC236}">
                <a16:creationId xmlns:a16="http://schemas.microsoft.com/office/drawing/2014/main" xmlns="" id="{DD0A6282-BE74-43AF-BD65-3C8547972FD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67588" y="4117956"/>
            <a:ext cx="4048123" cy="221803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44DC6F3-D6DE-4351-BBEC-577C9824D3A9}"/>
              </a:ext>
            </a:extLst>
          </p:cNvPr>
          <p:cNvSpPr txBox="1">
            <a:spLocks/>
          </p:cNvSpPr>
          <p:nvPr/>
        </p:nvSpPr>
        <p:spPr>
          <a:xfrm>
            <a:off x="869323" y="1239218"/>
            <a:ext cx="10515600" cy="285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dirty="0"/>
              <a:t>ניסיון מידול מחבר קפיצי כמו בארון חשמל.</a:t>
            </a:r>
          </a:p>
          <a:p>
            <a:pPr algn="r" rtl="1">
              <a:lnSpc>
                <a:spcPct val="150000"/>
              </a:lnSpc>
            </a:pPr>
            <a:r>
              <a:rPr lang="he-IL" dirty="0"/>
              <a:t>משמאל - בקרת </a:t>
            </a:r>
            <a:r>
              <a:rPr lang="en-US" dirty="0"/>
              <a:t>PD</a:t>
            </a:r>
            <a:r>
              <a:rPr lang="he-IL" dirty="0"/>
              <a:t>, מימין בקרת אימפדנס.</a:t>
            </a:r>
          </a:p>
          <a:p>
            <a:pPr algn="r" rtl="1">
              <a:lnSpc>
                <a:spcPct val="150000"/>
              </a:lnSpc>
            </a:pPr>
            <a:r>
              <a:rPr lang="he-IL" dirty="0"/>
              <a:t>בבקרת אימפדנס - יחידת הקצה לא מצליחה לחדור את המחבר הקפיצי - מבוצעת עבודה לכוונון בקרת האימפדנס לביצוע המשימה בהצלחה.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86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4913" y="365124"/>
            <a:ext cx="10515600" cy="1325563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4000" dirty="0"/>
              <a:t>צפי התקדמות ואבני דרך מרכזיות לסיום הפרויקט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571" y="1825625"/>
            <a:ext cx="10773229" cy="4618718"/>
          </a:xfrm>
        </p:spPr>
        <p:txBody>
          <a:bodyPr>
            <a:normAutofit lnSpcReduction="10000"/>
          </a:bodyPr>
          <a:lstStyle/>
          <a:p>
            <a:pPr algn="r" rtl="1">
              <a:lnSpc>
                <a:spcPct val="150000"/>
              </a:lnSpc>
            </a:pPr>
            <a:r>
              <a:rPr lang="he-IL" dirty="0"/>
              <a:t>ווידוא נכונות הקוד של חוק הבקרה על כל מצבי הקצה.</a:t>
            </a:r>
          </a:p>
          <a:p>
            <a:pPr algn="r" rtl="1">
              <a:lnSpc>
                <a:spcPct val="150000"/>
              </a:lnSpc>
            </a:pPr>
            <a:r>
              <a:rPr lang="he-IL" dirty="0"/>
              <a:t>מעבר לרובוט 3 </a:t>
            </a:r>
            <a:r>
              <a:rPr lang="he-IL" dirty="0" err="1"/>
              <a:t>ד"ח</a:t>
            </a:r>
            <a:r>
              <a:rPr lang="he-IL" dirty="0"/>
              <a:t> או לרובוט 6 </a:t>
            </a:r>
            <a:r>
              <a:rPr lang="he-IL" dirty="0" err="1"/>
              <a:t>ד"ח</a:t>
            </a:r>
            <a:r>
              <a:rPr lang="he-IL" dirty="0"/>
              <a:t>.</a:t>
            </a:r>
          </a:p>
          <a:p>
            <a:pPr algn="r" rtl="1">
              <a:lnSpc>
                <a:spcPct val="150000"/>
              </a:lnSpc>
            </a:pPr>
            <a:r>
              <a:rPr lang="he-IL" dirty="0"/>
              <a:t>מידול הסביבה באופן מדויק.</a:t>
            </a:r>
          </a:p>
          <a:p>
            <a:pPr algn="r" rtl="1">
              <a:lnSpc>
                <a:spcPct val="150000"/>
              </a:lnSpc>
            </a:pPr>
            <a:r>
              <a:rPr lang="he-IL" dirty="0"/>
              <a:t>המשך מחקר בקרת האימפדנס :</a:t>
            </a:r>
          </a:p>
          <a:p>
            <a:pPr lvl="1" algn="r" rtl="1">
              <a:lnSpc>
                <a:spcPct val="150000"/>
              </a:lnSpc>
            </a:pPr>
            <a:r>
              <a:rPr lang="he-IL" dirty="0"/>
              <a:t>אימפדנס תלוי מיקום/מאורע.</a:t>
            </a:r>
          </a:p>
          <a:p>
            <a:pPr lvl="1" algn="r" rtl="1">
              <a:lnSpc>
                <a:spcPct val="150000"/>
              </a:lnSpc>
            </a:pPr>
            <a:r>
              <a:rPr lang="he-IL" dirty="0"/>
              <a:t>צימודים</a:t>
            </a:r>
          </a:p>
          <a:p>
            <a:pPr lvl="1" algn="r" rtl="1">
              <a:lnSpc>
                <a:spcPct val="150000"/>
              </a:lnSpc>
            </a:pPr>
            <a:r>
              <a:rPr lang="he-IL" dirty="0"/>
              <a:t>השפעות הפוכות (כיצד כוח משפיע על סיבוב ומומנט על תנועה).</a:t>
            </a:r>
          </a:p>
          <a:p>
            <a:pPr algn="r" rtl="1"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08B9EB4F-10D2-4DF0-B04B-A095C5DEE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סטטוס נוכחי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108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87</a:t>
            </a:fld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תודה על ההקשבה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025"/>
            <a:ext cx="884238" cy="137318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963" y="2338127"/>
            <a:ext cx="1359250" cy="2109180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47" y="1174511"/>
            <a:ext cx="1204635" cy="1869261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13" y="3084493"/>
            <a:ext cx="2343833" cy="363698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312" y="694667"/>
            <a:ext cx="417715" cy="648178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373" y="1364072"/>
            <a:ext cx="622187" cy="965463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337" y="2771269"/>
            <a:ext cx="2343833" cy="363698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12" y="1342845"/>
            <a:ext cx="1070646" cy="1661348"/>
          </a:xfrm>
          <a:prstGeom prst="rect">
            <a:avLst/>
          </a:prstGeom>
        </p:spPr>
      </p:pic>
      <p:pic>
        <p:nvPicPr>
          <p:cNvPr id="17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991" y="221826"/>
            <a:ext cx="304720" cy="472841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37" y="2802855"/>
            <a:ext cx="1789102" cy="2776193"/>
          </a:xfrm>
          <a:prstGeom prst="rect">
            <a:avLst/>
          </a:prstGeom>
        </p:spPr>
      </p:pic>
      <p:pic>
        <p:nvPicPr>
          <p:cNvPr id="18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984" y="1477292"/>
            <a:ext cx="729499" cy="1131980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44" y="2658475"/>
            <a:ext cx="1914814" cy="2971263"/>
          </a:xfrm>
          <a:prstGeom prst="rect">
            <a:avLst/>
          </a:prstGeom>
        </p:spPr>
      </p:pic>
      <p:pic>
        <p:nvPicPr>
          <p:cNvPr id="16" name="תמונה 3">
            <a:extLst>
              <a:ext uri="{FF2B5EF4-FFF2-40B4-BE49-F238E27FC236}">
                <a16:creationId xmlns:a16="http://schemas.microsoft.com/office/drawing/2014/main" xmlns="" id="{08B9EB4F-10D2-4DF0-B04B-A095C5DEE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87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9</a:t>
            </a:fld>
            <a:endParaRPr lang="he-IL"/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xmlns="" id="{EDC7F9DF-6A9F-4A5A-9929-D41363243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 rtl="1">
              <a:lnSpc>
                <a:spcPct val="150000"/>
              </a:lnSpc>
            </a:pPr>
            <a:r>
              <a:rPr lang="he-IL" dirty="0"/>
              <a:t>בסימולציה הודגם חוג בקרה על מסה נקודתית במשקל 1 ק"ג, המחוברת לקפיץ בעל קבוע        ולמרסן בעל קבוע        . הוצב קיר הנמצא במרחק חצי מטר מהמסה.</a:t>
            </a:r>
          </a:p>
          <a:p>
            <a:pPr algn="just" rtl="1">
              <a:lnSpc>
                <a:spcPct val="150000"/>
              </a:lnSpc>
            </a:pPr>
            <a:r>
              <a:rPr lang="he-IL" dirty="0"/>
              <a:t>נראה שעל ידי שינוי ערכי </a:t>
            </a:r>
            <a:r>
              <a:rPr lang="he-IL" dirty="0" err="1"/>
              <a:t>קבועי</a:t>
            </a:r>
            <a:r>
              <a:rPr lang="he-IL" dirty="0"/>
              <a:t> הקפיץ והמרסן באופן "רך" (כלומר ללא שינוי פיזי של הרכיבים עצמם במערכת) אנו גורמים למערכת להתנהג כרצוננו.</a:t>
            </a:r>
          </a:p>
        </p:txBody>
      </p:sp>
      <p:graphicFrame>
        <p:nvGraphicFramePr>
          <p:cNvPr id="8" name="אובייקט 7">
            <a:extLst>
              <a:ext uri="{FF2B5EF4-FFF2-40B4-BE49-F238E27FC236}">
                <a16:creationId xmlns:a16="http://schemas.microsoft.com/office/drawing/2014/main" xmlns="" id="{1966E3FA-63A9-46E7-AF95-89EBD02BE8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66314" y="2542941"/>
          <a:ext cx="779612" cy="67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3" imgW="495000" imgH="431640" progId="Equation.DSMT4">
                  <p:embed/>
                </p:oleObj>
              </mc:Choice>
              <mc:Fallback>
                <p:oleObj name="Equation" r:id="rId3" imgW="495000" imgH="431640" progId="Equation.DSMT4">
                  <p:embed/>
                  <p:pic>
                    <p:nvPicPr>
                      <p:cNvPr id="8" name="אובייקט 7">
                        <a:extLst>
                          <a:ext uri="{FF2B5EF4-FFF2-40B4-BE49-F238E27FC236}">
                            <a16:creationId xmlns:a16="http://schemas.microsoft.com/office/drawing/2014/main" xmlns="" id="{1966E3FA-63A9-46E7-AF95-89EBD02BE8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66314" y="2542941"/>
                        <a:ext cx="779612" cy="679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אובייקט 9">
            <a:extLst>
              <a:ext uri="{FF2B5EF4-FFF2-40B4-BE49-F238E27FC236}">
                <a16:creationId xmlns:a16="http://schemas.microsoft.com/office/drawing/2014/main" xmlns="" id="{66C5BCD5-C1CC-4D5A-B576-FB5608567A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8653" y="2541566"/>
          <a:ext cx="839787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5" imgW="533160" imgH="431640" progId="Equation.DSMT4">
                  <p:embed/>
                </p:oleObj>
              </mc:Choice>
              <mc:Fallback>
                <p:oleObj name="Equation" r:id="rId5" imgW="533160" imgH="431640" progId="Equation.DSMT4">
                  <p:embed/>
                  <p:pic>
                    <p:nvPicPr>
                      <p:cNvPr id="10" name="אובייקט 9">
                        <a:extLst>
                          <a:ext uri="{FF2B5EF4-FFF2-40B4-BE49-F238E27FC236}">
                            <a16:creationId xmlns:a16="http://schemas.microsoft.com/office/drawing/2014/main" xmlns="" id="{66C5BCD5-C1CC-4D5A-B576-FB5608567A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8653" y="2541566"/>
                        <a:ext cx="839787" cy="681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02A9F34E-2C5E-4BB5-9B69-AC1101DFF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9391650" y="0"/>
            <a:ext cx="2800350" cy="7048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dirty="0"/>
              <a:t>למידה תאורטית של אימפדנס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238452" y="351448"/>
            <a:ext cx="87025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/>
              <a:t>סימולציית </a:t>
            </a:r>
            <a:r>
              <a:rPr lang="en-US"/>
              <a:t>Simulink</a:t>
            </a:r>
            <a:r>
              <a:rPr lang="he-IL"/>
              <a:t> להדגמת בקרת אימפדנס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05744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2167</Words>
  <Application>Microsoft Office PowerPoint</Application>
  <PresentationFormat>Widescreen</PresentationFormat>
  <Paragraphs>440</Paragraphs>
  <Slides>87</Slides>
  <Notes>1</Notes>
  <HiddenSlides>0</HiddenSlides>
  <MMClips>7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Batang</vt:lpstr>
      <vt:lpstr>Arial</vt:lpstr>
      <vt:lpstr>Calibri</vt:lpstr>
      <vt:lpstr>Calibri Light</vt:lpstr>
      <vt:lpstr>Cambria Math</vt:lpstr>
      <vt:lpstr>Times New Roman</vt:lpstr>
      <vt:lpstr>Office Theme</vt:lpstr>
      <vt:lpstr>Equation</vt:lpstr>
      <vt:lpstr>פרויקט גמר</vt:lpstr>
      <vt:lpstr>מה עברנו עד כה בפרויקט</vt:lpstr>
      <vt:lpstr>אפשרויות לצעדים להמשך</vt:lpstr>
      <vt:lpstr>יכולות וכישורים שנרכשו בחלקו הראשון של הפרויקט</vt:lpstr>
      <vt:lpstr>תחילת הפרויקט - סדרת המאמרים של הוגן</vt:lpstr>
      <vt:lpstr>עיקרי המאמרים - עיקרון אימפדנס ואדמיטנס</vt:lpstr>
      <vt:lpstr>חוק הבקרה לפי נויל הוגן</vt:lpstr>
      <vt:lpstr>PowerPoint Presentation</vt:lpstr>
      <vt:lpstr>PowerPoint Presentation</vt:lpstr>
      <vt:lpstr>סימולציית Simulink להדגמת בקרת אימפדנס</vt:lpstr>
      <vt:lpstr>סימולציית Simulink להדגמת בקרת אימפדנס</vt:lpstr>
      <vt:lpstr>סימולציית Simulink להדגמת בקרת אימפדנס</vt:lpstr>
      <vt:lpstr>צעדים ראשונים בסביבת MuJoCo</vt:lpstr>
      <vt:lpstr>אבני דרך תכנות PD ב- Mujoco PY</vt:lpstr>
      <vt:lpstr>תכנון מסלול בשיטה הראשונית </vt:lpstr>
      <vt:lpstr>תכנון מסלול בשיטה סטנדרטית</vt:lpstr>
      <vt:lpstr>עקיבה אחרי מסלול  - PD-tracking</vt:lpstr>
      <vt:lpstr>פירוט - חילוץ </vt:lpstr>
      <vt:lpstr>תכן בקר PD – כוונון הבקר </vt:lpstr>
      <vt:lpstr>השוואה בין בקרים שונים - שוני ברכיב P לצורך פשטות נסתכל רק על θ_1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השוואה בין בקרים שונים - שוני ברכיב D לצורך פשטות נסתכל רק על θ_1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מסקנות:</vt:lpstr>
      <vt:lpstr>השוואת אופן חילוץ      על התנהגות הרובוט </vt:lpstr>
      <vt:lpstr>PowerPoint Presentation</vt:lpstr>
      <vt:lpstr>PowerPoint Presentation</vt:lpstr>
      <vt:lpstr>PowerPoint Presentation</vt:lpstr>
      <vt:lpstr>מסקנות</vt:lpstr>
      <vt:lpstr>בקרת PD - סטטוס: מבצעי </vt:lpstr>
      <vt:lpstr>בקרת אימפדנס</vt:lpstr>
      <vt:lpstr>בקרת אימפדנס - העמקה בחוק הבקרה</vt:lpstr>
      <vt:lpstr>בקרת אימפדנס - העמקה בחוק הבקרה</vt:lpstr>
      <vt:lpstr>בקרת אימפדנס - עקיבה אחר מסלול מודל האימפדנס</vt:lpstr>
      <vt:lpstr>בקרת אימפדנס - עקיבה אחר מסלול מודל האימפדנס</vt:lpstr>
      <vt:lpstr>בקרת אימפדנס - עקיבה אחר מסלול מודל האימפדנס</vt:lpstr>
      <vt:lpstr>פתרון המד"ר בחוק הבקרה</vt:lpstr>
      <vt:lpstr>פתרון המד"ר לפי רונגה קוטה 4 למערכת משוואות</vt:lpstr>
      <vt:lpstr>פתרון המד"ר לפי רונגה קוטה 4 למערכת משוואות</vt:lpstr>
      <vt:lpstr>PowerPoint Presentation</vt:lpstr>
      <vt:lpstr>פתרון המד"ר לפי רונגה קוטה 4 למערכת משוואות</vt:lpstr>
      <vt:lpstr>פתרון המד"ר – דוגמאות הרצה (לא עם הרובוט)</vt:lpstr>
      <vt:lpstr>מקרה ראשון</vt:lpstr>
      <vt:lpstr>מקרה ראשון</vt:lpstr>
      <vt:lpstr>מקרה שני</vt:lpstr>
      <vt:lpstr>מקרה שני</vt:lpstr>
      <vt:lpstr>מסקנות</vt:lpstr>
      <vt:lpstr>מסקנות</vt:lpstr>
      <vt:lpstr>הטמעת בקרת אימפדנס בתכנון המסלול</vt:lpstr>
      <vt:lpstr>סימולציות בקרת אימפדנס - MJ-PY</vt:lpstr>
      <vt:lpstr>סימולציות בקרת אימפדנס - MJ-PY</vt:lpstr>
      <vt:lpstr>השוואה בין בקרים שונים - שוני במטריצה K לצורך פשטות נסתכל רק על θ_1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השוואה בין בקרים שונים - שוני במטריצה B לצורך פשטות נסתכל רק על θ_1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השוואה בין בקרים שונים - שוני במטריצה B לצורך פשטות נסתכל רק על θ_1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מסקנות בקרת אימפדנס עד כה</vt:lpstr>
      <vt:lpstr>מסקנות בקרת אימפדנס עד כה</vt:lpstr>
      <vt:lpstr>PowerPoint Presentation</vt:lpstr>
      <vt:lpstr>פירוט - חילוץ </vt:lpstr>
      <vt:lpstr>מידול מנגנון מחבר קפיצי ב- MuJoCo</vt:lpstr>
      <vt:lpstr>צפי התקדמות ואבני דרך מרכזיות לסיום הפרויקט</vt:lpstr>
      <vt:lpstr>תודה על ההקשבה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פרויקט גמר</dc:title>
  <dc:creator>Nadav Amir</dc:creator>
  <cp:lastModifiedBy>Nadav Amir</cp:lastModifiedBy>
  <cp:revision>47</cp:revision>
  <dcterms:created xsi:type="dcterms:W3CDTF">2020-06-28T06:27:06Z</dcterms:created>
  <dcterms:modified xsi:type="dcterms:W3CDTF">2021-03-27T07:47:15Z</dcterms:modified>
</cp:coreProperties>
</file>